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56" r:id="rId5"/>
    <p:sldMasterId id="2147484177" r:id="rId6"/>
    <p:sldMasterId id="2147484193" r:id="rId7"/>
    <p:sldMasterId id="2147484215" r:id="rId8"/>
    <p:sldMasterId id="2147484249" r:id="rId9"/>
    <p:sldMasterId id="2147484283" r:id="rId10"/>
    <p:sldMasterId id="2147484298" r:id="rId11"/>
  </p:sldMasterIdLst>
  <p:notesMasterIdLst>
    <p:notesMasterId r:id="rId56"/>
  </p:notesMasterIdLst>
  <p:handoutMasterIdLst>
    <p:handoutMasterId r:id="rId57"/>
  </p:handoutMasterIdLst>
  <p:sldIdLst>
    <p:sldId id="327" r:id="rId12"/>
    <p:sldId id="354" r:id="rId13"/>
    <p:sldId id="331" r:id="rId14"/>
    <p:sldId id="365" r:id="rId15"/>
    <p:sldId id="360" r:id="rId16"/>
    <p:sldId id="366" r:id="rId17"/>
    <p:sldId id="400" r:id="rId18"/>
    <p:sldId id="332" r:id="rId19"/>
    <p:sldId id="382" r:id="rId20"/>
    <p:sldId id="384" r:id="rId21"/>
    <p:sldId id="385" r:id="rId22"/>
    <p:sldId id="390" r:id="rId23"/>
    <p:sldId id="392" r:id="rId24"/>
    <p:sldId id="391" r:id="rId25"/>
    <p:sldId id="359" r:id="rId26"/>
    <p:sldId id="336" r:id="rId27"/>
    <p:sldId id="386" r:id="rId28"/>
    <p:sldId id="387" r:id="rId29"/>
    <p:sldId id="361" r:id="rId30"/>
    <p:sldId id="337" r:id="rId31"/>
    <p:sldId id="388" r:id="rId32"/>
    <p:sldId id="399" r:id="rId33"/>
    <p:sldId id="358" r:id="rId34"/>
    <p:sldId id="338" r:id="rId35"/>
    <p:sldId id="367" r:id="rId36"/>
    <p:sldId id="368" r:id="rId37"/>
    <p:sldId id="377" r:id="rId38"/>
    <p:sldId id="380" r:id="rId39"/>
    <p:sldId id="378" r:id="rId40"/>
    <p:sldId id="379" r:id="rId41"/>
    <p:sldId id="339" r:id="rId42"/>
    <p:sldId id="369" r:id="rId43"/>
    <p:sldId id="370" r:id="rId44"/>
    <p:sldId id="371" r:id="rId45"/>
    <p:sldId id="375" r:id="rId46"/>
    <p:sldId id="376" r:id="rId47"/>
    <p:sldId id="374" r:id="rId48"/>
    <p:sldId id="372" r:id="rId49"/>
    <p:sldId id="373" r:id="rId50"/>
    <p:sldId id="357" r:id="rId51"/>
    <p:sldId id="389" r:id="rId52"/>
    <p:sldId id="402" r:id="rId53"/>
    <p:sldId id="403" r:id="rId54"/>
    <p:sldId id="398" r:id="rId55"/>
  </p:sldIdLst>
  <p:sldSz cx="12436475" cy="6994525"/>
  <p:notesSz cx="6858000" cy="9144000"/>
  <p:defaultTextStyle>
    <a:defPPr>
      <a:defRPr lang="en-US"/>
    </a:defPPr>
    <a:lvl1pPr marL="0" algn="l" defTabSz="932651" rtl="0" eaLnBrk="1" latinLnBrk="0" hangingPunct="1">
      <a:defRPr sz="1836" kern="1200">
        <a:solidFill>
          <a:schemeClr val="tx1"/>
        </a:solidFill>
        <a:latin typeface="+mn-lt"/>
        <a:ea typeface="+mn-ea"/>
        <a:cs typeface="+mn-cs"/>
      </a:defRPr>
    </a:lvl1pPr>
    <a:lvl2pPr marL="466325" algn="l" defTabSz="932651" rtl="0" eaLnBrk="1" latinLnBrk="0" hangingPunct="1">
      <a:defRPr sz="1836" kern="1200">
        <a:solidFill>
          <a:schemeClr val="tx1"/>
        </a:solidFill>
        <a:latin typeface="+mn-lt"/>
        <a:ea typeface="+mn-ea"/>
        <a:cs typeface="+mn-cs"/>
      </a:defRPr>
    </a:lvl2pPr>
    <a:lvl3pPr marL="932651" algn="l" defTabSz="932651" rtl="0" eaLnBrk="1" latinLnBrk="0" hangingPunct="1">
      <a:defRPr sz="1836" kern="1200">
        <a:solidFill>
          <a:schemeClr val="tx1"/>
        </a:solidFill>
        <a:latin typeface="+mn-lt"/>
        <a:ea typeface="+mn-ea"/>
        <a:cs typeface="+mn-cs"/>
      </a:defRPr>
    </a:lvl3pPr>
    <a:lvl4pPr marL="1398976" algn="l" defTabSz="932651" rtl="0" eaLnBrk="1" latinLnBrk="0" hangingPunct="1">
      <a:defRPr sz="1836" kern="1200">
        <a:solidFill>
          <a:schemeClr val="tx1"/>
        </a:solidFill>
        <a:latin typeface="+mn-lt"/>
        <a:ea typeface="+mn-ea"/>
        <a:cs typeface="+mn-cs"/>
      </a:defRPr>
    </a:lvl4pPr>
    <a:lvl5pPr marL="1865301" algn="l" defTabSz="932651" rtl="0" eaLnBrk="1" latinLnBrk="0" hangingPunct="1">
      <a:defRPr sz="1836" kern="1200">
        <a:solidFill>
          <a:schemeClr val="tx1"/>
        </a:solidFill>
        <a:latin typeface="+mn-lt"/>
        <a:ea typeface="+mn-ea"/>
        <a:cs typeface="+mn-cs"/>
      </a:defRPr>
    </a:lvl5pPr>
    <a:lvl6pPr marL="2331627" algn="l" defTabSz="932651" rtl="0" eaLnBrk="1" latinLnBrk="0" hangingPunct="1">
      <a:defRPr sz="1836" kern="1200">
        <a:solidFill>
          <a:schemeClr val="tx1"/>
        </a:solidFill>
        <a:latin typeface="+mn-lt"/>
        <a:ea typeface="+mn-ea"/>
        <a:cs typeface="+mn-cs"/>
      </a:defRPr>
    </a:lvl6pPr>
    <a:lvl7pPr marL="2797952" algn="l" defTabSz="932651" rtl="0" eaLnBrk="1" latinLnBrk="0" hangingPunct="1">
      <a:defRPr sz="1836" kern="1200">
        <a:solidFill>
          <a:schemeClr val="tx1"/>
        </a:solidFill>
        <a:latin typeface="+mn-lt"/>
        <a:ea typeface="+mn-ea"/>
        <a:cs typeface="+mn-cs"/>
      </a:defRPr>
    </a:lvl7pPr>
    <a:lvl8pPr marL="3264277" algn="l" defTabSz="932651" rtl="0" eaLnBrk="1" latinLnBrk="0" hangingPunct="1">
      <a:defRPr sz="1836" kern="1200">
        <a:solidFill>
          <a:schemeClr val="tx1"/>
        </a:solidFill>
        <a:latin typeface="+mn-lt"/>
        <a:ea typeface="+mn-ea"/>
        <a:cs typeface="+mn-cs"/>
      </a:defRPr>
    </a:lvl8pPr>
    <a:lvl9pPr marL="3730604" algn="l" defTabSz="932651"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A0A0A0"/>
    <a:srgbClr val="68217A"/>
    <a:srgbClr val="EB3C00"/>
    <a:srgbClr val="0072C6"/>
    <a:srgbClr val="2D82FF"/>
    <a:srgbClr val="0088EE"/>
    <a:srgbClr val="0042AC"/>
    <a:srgbClr val="969696"/>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91" autoAdjust="0"/>
    <p:restoredTop sz="94434" autoAdjust="0"/>
  </p:normalViewPr>
  <p:slideViewPr>
    <p:cSldViewPr snapToGrid="0">
      <p:cViewPr varScale="1">
        <p:scale>
          <a:sx n="92" d="100"/>
          <a:sy n="92" d="100"/>
        </p:scale>
        <p:origin x="264" y="78"/>
      </p:cViewPr>
      <p:guideLst/>
    </p:cSldViewPr>
  </p:slideViewPr>
  <p:outlineViewPr>
    <p:cViewPr>
      <p:scale>
        <a:sx n="33" d="100"/>
        <a:sy n="33" d="100"/>
      </p:scale>
      <p:origin x="0" y="-22661"/>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4-10-01T15:03:50.661" idx="6">
    <p:pos x="7012" y="911"/>
    <p:text>I think we shouldn't concentrate on this topic here. Slide 10 already says that it is a commercial product. Lets focus on what actually Xamarin is here.</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2/13/2015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2/13/2015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627" algn="l" defTabSz="932651" rtl="0" eaLnBrk="1" latinLnBrk="0" hangingPunct="1">
      <a:defRPr sz="1224" kern="1200">
        <a:solidFill>
          <a:schemeClr val="tx1"/>
        </a:solidFill>
        <a:latin typeface="+mn-lt"/>
        <a:ea typeface="+mn-ea"/>
        <a:cs typeface="+mn-cs"/>
      </a:defRPr>
    </a:lvl6pPr>
    <a:lvl7pPr marL="2797952" algn="l" defTabSz="932651" rtl="0" eaLnBrk="1" latinLnBrk="0" hangingPunct="1">
      <a:defRPr sz="1224" kern="1200">
        <a:solidFill>
          <a:schemeClr val="tx1"/>
        </a:solidFill>
        <a:latin typeface="+mn-lt"/>
        <a:ea typeface="+mn-ea"/>
        <a:cs typeface="+mn-cs"/>
      </a:defRPr>
    </a:lvl7pPr>
    <a:lvl8pPr marL="3264277" algn="l" defTabSz="932651" rtl="0" eaLnBrk="1" latinLnBrk="0" hangingPunct="1">
      <a:defRPr sz="1224" kern="1200">
        <a:solidFill>
          <a:schemeClr val="tx1"/>
        </a:solidFill>
        <a:latin typeface="+mn-lt"/>
        <a:ea typeface="+mn-ea"/>
        <a:cs typeface="+mn-cs"/>
      </a:defRPr>
    </a:lvl8pPr>
    <a:lvl9pPr marL="3730604" algn="l" defTabSz="932651"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82802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2/13/2015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816290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2/13/2015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53002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2/13/2015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79610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2/13/2015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41</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549635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5.xml"/><Relationship Id="rId5" Type="http://schemas.openxmlformats.org/officeDocument/2006/relationships/image" Target="../media/image16.jpg"/><Relationship Id="rId4" Type="http://schemas.openxmlformats.org/officeDocument/2006/relationships/image" Target="../media/image15.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7.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 Id="rId5" Type="http://schemas.openxmlformats.org/officeDocument/2006/relationships/image" Target="../media/image16.jpg"/><Relationship Id="rId4" Type="http://schemas.openxmlformats.org/officeDocument/2006/relationships/image" Target="../media/image15.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7.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2665860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70236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05551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491034"/>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36868"/>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888683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825222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317060344"/>
      </p:ext>
    </p:extLst>
  </p:cSld>
  <p:clrMapOvr>
    <a:masterClrMapping/>
  </p:clrMapOvr>
  <p:transition>
    <p:fade/>
  </p:transition>
  <p:timing>
    <p:tnLst>
      <p:par>
        <p:cTn id="1" dur="indefinite" restart="never" nodeType="tmRoot"/>
      </p:par>
    </p:tnLst>
  </p:timing>
  <p:hf hdr="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429279909"/>
      </p:ext>
    </p:extLst>
  </p:cSld>
  <p:clrMapOvr>
    <a:masterClrMapping/>
  </p:clrMapOvr>
  <p:transition>
    <p:fade/>
  </p:transition>
  <p:timing>
    <p:tnLst>
      <p:par>
        <p:cTn id="1" dur="indefinite" restart="never" nodeType="tmRoot"/>
      </p:par>
    </p:tnLst>
  </p:timing>
  <p:hf hdr="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473360376"/>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60197011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529660" y="233151"/>
            <a:ext cx="11375536" cy="762786"/>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80789776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43655736"/>
      </p:ext>
    </p:extLst>
  </p:cSld>
  <p:clrMapOvr>
    <a:masterClrMapping/>
  </p:clrMapOvr>
  <p:transition>
    <p:fade/>
  </p:transition>
  <p:timing>
    <p:tnLst>
      <p:par>
        <p:cTn id="1" dur="indefinite" restart="never" nodeType="tmRoot"/>
      </p:par>
    </p:tnLst>
  </p:timing>
  <p:hf hdr="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60413"/>
      </p:ext>
    </p:extLst>
  </p:cSld>
  <p:clrMapOvr>
    <a:masterClrMapping/>
  </p:clrMapOvr>
  <p:transition>
    <p:fade/>
  </p:transition>
  <p:timing>
    <p:tnLst>
      <p:par>
        <p:cTn id="1" dur="indefinite" restart="never" nodeType="tmRoot"/>
      </p:par>
    </p:tnLst>
  </p:timing>
  <p:hf hdr="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885532681"/>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72403246"/>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7531954"/>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232223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866355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1869750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669632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3704347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4329978"/>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03678556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153331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42029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878321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4428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1270169"/>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14240696"/>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8271643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167294216"/>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411824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638173"/>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935816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3467025"/>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5916175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044439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8133319"/>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822995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563108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44432404"/>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790442918"/>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89274836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76871436"/>
      </p:ext>
    </p:extLst>
  </p:cSld>
  <p:clrMapOvr>
    <a:masterClrMapping/>
  </p:clrMapOvr>
  <p:transition>
    <p:fade/>
  </p:transition>
  <p:timing>
    <p:tnLst>
      <p:par>
        <p:cTn id="1" dur="indefinite" restart="never" nodeType="tmRoot"/>
      </p:par>
    </p:tnLst>
  </p:timing>
  <p:hf hdr="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3912193051"/>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883404405"/>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332224716"/>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3179322"/>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969469974"/>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3180482850"/>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461199"/>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9317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76227"/>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977244"/>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483719849"/>
      </p:ext>
    </p:extLst>
  </p:cSld>
  <p:clrMapOvr>
    <a:masterClrMapping/>
  </p:clrMapOvr>
  <p:transition>
    <p:fade/>
  </p:transition>
  <p:timing>
    <p:tnLst>
      <p:par>
        <p:cTn id="1" dur="indefinite" restart="never" nodeType="tmRoot"/>
      </p:par>
    </p:tnLst>
  </p:timing>
  <p:hf hdr="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5469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968957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2997008094"/>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55610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9057960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172905702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95161290"/>
      </p:ext>
    </p:extLst>
  </p:cSld>
  <p:clrMapOvr>
    <a:masterClrMapping/>
  </p:clrMapOvr>
  <p:transition>
    <p:fade/>
  </p:transition>
  <p:timing>
    <p:tnLst>
      <p:par>
        <p:cTn id="1" dur="indefinite" restart="never" nodeType="tmRoot"/>
      </p:par>
    </p:tnLst>
  </p:timing>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86176"/>
      </p:ext>
    </p:extLst>
  </p:cSld>
  <p:clrMapOvr>
    <a:masterClrMapping/>
  </p:clrMapOvr>
  <p:transition>
    <p:fade/>
  </p:transition>
  <p:timing>
    <p:tnLst>
      <p:par>
        <p:cTn id="1" dur="indefinite" restart="never" nodeType="tmRoot"/>
      </p:par>
    </p:tnLst>
  </p:timing>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05931928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992957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0856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91183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3796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649124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61929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717331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3708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529660" y="233151"/>
            <a:ext cx="11375536" cy="762786"/>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6948495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421373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2453665560"/>
      </p:ext>
    </p:extLst>
  </p:cSld>
  <p:clrMapOvr>
    <a:masterClrMapping/>
  </p:clrMapOvr>
  <p:transition>
    <p:fade/>
  </p:transition>
  <p:timing>
    <p:tnLst>
      <p:par>
        <p:cTn id="1" dur="indefinite" restart="never" nodeType="tmRoot"/>
      </p:par>
    </p:tnLst>
  </p:timing>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9130914"/>
      </p:ext>
    </p:extLst>
  </p:cSld>
  <p:clrMapOvr>
    <a:masterClrMapping/>
  </p:clrMapOvr>
  <p:transition>
    <p:fade/>
  </p:transition>
  <p:timing>
    <p:tnLst>
      <p:par>
        <p:cTn id="1" dur="indefinite" restart="never" nodeType="tmRoot"/>
      </p:par>
    </p:tnLst>
  </p:timing>
  <p:hf hd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27941594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0065989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75574393"/>
      </p:ext>
    </p:extLst>
  </p:cSld>
  <p:clrMapOvr>
    <a:masterClrMapping/>
  </p:clrMapOvr>
  <p:transition>
    <p:fade/>
  </p:transition>
  <p:timing>
    <p:tnLst>
      <p:par>
        <p:cTn id="1" dur="indefinite" restart="never" nodeType="tmRoot"/>
      </p:par>
    </p:tnLst>
  </p:timing>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38660"/>
      </p:ext>
    </p:extLst>
  </p:cSld>
  <p:clrMapOvr>
    <a:masterClrMapping/>
  </p:clrMapOvr>
  <p:transition>
    <p:fade/>
  </p:transition>
  <p:timing>
    <p:tnLst>
      <p:par>
        <p:cTn id="1" dur="indefinite" restart="never" nodeType="tmRoot"/>
      </p:par>
    </p:tnLst>
  </p:timing>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9844953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8787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a:xfrm>
            <a:off x="529660" y="233151"/>
            <a:ext cx="11375536" cy="762786"/>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344296424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6380919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478482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8" y="449261"/>
            <a:ext cx="2929050" cy="1344905"/>
          </a:xfrm>
          <a:prstGeom prst="rect">
            <a:avLst/>
          </a:prstGeom>
        </p:spPr>
      </p:pic>
    </p:spTree>
    <p:extLst>
      <p:ext uri="{BB962C8B-B14F-4D97-AF65-F5344CB8AC3E}">
        <p14:creationId xmlns:p14="http://schemas.microsoft.com/office/powerpoint/2010/main" val="32349767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021387" cy="2103119"/>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796860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1" y="3954458"/>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2246661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8229537" cy="1828007"/>
          </a:xfrm>
          <a:noFill/>
        </p:spPr>
        <p:txBody>
          <a:bodyPr lIns="146304" tIns="109728" rIns="146304" bIns="109728">
            <a:noAutofit/>
          </a:bodyPr>
          <a:lstStyle>
            <a:lvl1pPr marL="0" indent="0">
              <a:spcBef>
                <a:spcPts val="0"/>
              </a:spcBef>
              <a:buNone/>
              <a:defRPr sz="359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3" y="6182441"/>
            <a:ext cx="1552931" cy="332660"/>
          </a:xfrm>
          <a:prstGeom prst="rect">
            <a:avLst/>
          </a:prstGeom>
        </p:spPr>
      </p:pic>
    </p:spTree>
    <p:extLst>
      <p:ext uri="{BB962C8B-B14F-4D97-AF65-F5344CB8AC3E}">
        <p14:creationId xmlns:p14="http://schemas.microsoft.com/office/powerpoint/2010/main" val="687142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84676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29827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8800596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1222139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6492350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897967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0087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114666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gradFill>
                  <a:gsLst>
                    <a:gs pos="2920">
                      <a:schemeClr val="tx1"/>
                    </a:gs>
                    <a:gs pos="100000">
                      <a:schemeClr val="tx1"/>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550794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1421086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7567954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316385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63142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4601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857317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006991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4"/>
            <a:ext cx="11889564" cy="917575"/>
          </a:xfrm>
        </p:spPr>
        <p:txBody>
          <a:bodyPr/>
          <a:lstStyle>
            <a:lvl1pPr>
              <a:defRPr sz="7197" baseline="0"/>
            </a:lvl1pPr>
          </a:lstStyle>
          <a:p>
            <a:r>
              <a:rPr lang="en-US" smtClean="0"/>
              <a:t>Click to edit Master title style</a:t>
            </a:r>
            <a:endParaRPr lang="en-US" dirty="0"/>
          </a:p>
        </p:txBody>
      </p:sp>
    </p:spTree>
    <p:extLst>
      <p:ext uri="{BB962C8B-B14F-4D97-AF65-F5344CB8AC3E}">
        <p14:creationId xmlns:p14="http://schemas.microsoft.com/office/powerpoint/2010/main" val="350529409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30236975"/>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304238344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39683947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7"/>
            <a:ext cx="10058399" cy="917575"/>
          </a:xfrm>
        </p:spPr>
        <p:txBody>
          <a:bodyPr/>
          <a:lstStyle>
            <a:lvl1pPr marL="233271" indent="-233271">
              <a:defRPr sz="5998"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85478902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4"/>
            <a:ext cx="10058399" cy="917575"/>
          </a:xfrm>
        </p:spPr>
        <p:txBody>
          <a:bodyPr/>
          <a:lstStyle>
            <a:lvl1pPr marL="282463" indent="-282463">
              <a:tabLst>
                <a:tab pos="282463" algn="l"/>
              </a:tabLst>
              <a:defRPr sz="5998"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8561215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smtClean="0"/>
              <a:t>Click to edit Master text styles</a:t>
            </a:r>
          </a:p>
        </p:txBody>
      </p:sp>
      <p:sp>
        <p:nvSpPr>
          <p:cNvPr id="4" name="Title 1"/>
          <p:cNvSpPr>
            <a:spLocks noGrp="1"/>
          </p:cNvSpPr>
          <p:nvPr>
            <p:ph type="title"/>
          </p:nvPr>
        </p:nvSpPr>
        <p:spPr>
          <a:xfrm>
            <a:off x="282577" y="1211264"/>
            <a:ext cx="11889564" cy="917575"/>
          </a:xfrm>
        </p:spPr>
        <p:txBody>
          <a:bodyPr/>
          <a:lstStyle>
            <a:lvl1pPr>
              <a:defRPr sz="719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6885586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8"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90439143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7" y="2"/>
            <a:ext cx="6172201" cy="6994524"/>
          </a:xfrm>
          <a:prstGeom prst="rect">
            <a:avLst/>
          </a:prstGeom>
        </p:spPr>
      </p:pic>
    </p:spTree>
    <p:extLst>
      <p:ext uri="{BB962C8B-B14F-4D97-AF65-F5344CB8AC3E}">
        <p14:creationId xmlns:p14="http://schemas.microsoft.com/office/powerpoint/2010/main" val="40143628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91609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96492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38056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31157997"/>
      </p:ext>
    </p:extLst>
  </p:cSld>
  <p:clrMapOvr>
    <a:masterClrMapping/>
  </p:clrMapOvr>
  <p:transition>
    <p:fade/>
  </p:transition>
  <p:timing>
    <p:tnLst>
      <p:par>
        <p:cTn id="1" dur="indefinite" restart="never" nodeType="tmRoot"/>
      </p:par>
    </p:tnLst>
  </p:timing>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55514"/>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408895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487943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8" y="449261"/>
            <a:ext cx="2929050" cy="1344905"/>
          </a:xfrm>
          <a:prstGeom prst="rect">
            <a:avLst/>
          </a:prstGeom>
        </p:spPr>
      </p:pic>
    </p:spTree>
    <p:extLst>
      <p:ext uri="{BB962C8B-B14F-4D97-AF65-F5344CB8AC3E}">
        <p14:creationId xmlns:p14="http://schemas.microsoft.com/office/powerpoint/2010/main" val="19012400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021387" cy="2103119"/>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1029477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1" y="3954458"/>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1419448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8229537" cy="1828007"/>
          </a:xfrm>
          <a:noFill/>
        </p:spPr>
        <p:txBody>
          <a:bodyPr lIns="146304" tIns="109728" rIns="146304" bIns="109728">
            <a:noAutofit/>
          </a:bodyPr>
          <a:lstStyle>
            <a:lvl1pPr marL="0" indent="0">
              <a:spcBef>
                <a:spcPts val="0"/>
              </a:spcBef>
              <a:buNone/>
              <a:defRPr sz="359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3" y="6182441"/>
            <a:ext cx="1552931" cy="332660"/>
          </a:xfrm>
          <a:prstGeom prst="rect">
            <a:avLst/>
          </a:prstGeom>
        </p:spPr>
      </p:pic>
    </p:spTree>
    <p:extLst>
      <p:ext uri="{BB962C8B-B14F-4D97-AF65-F5344CB8AC3E}">
        <p14:creationId xmlns:p14="http://schemas.microsoft.com/office/powerpoint/2010/main" val="1249451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465136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85291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759944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43490642"/>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024004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07481301"/>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2280707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03769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gradFill>
                  <a:gsLst>
                    <a:gs pos="2920">
                      <a:schemeClr val="tx1"/>
                    </a:gs>
                    <a:gs pos="100000">
                      <a:schemeClr val="tx1"/>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200939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466848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1780355"/>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369566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71575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0639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34966929"/>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22182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671320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4"/>
            <a:ext cx="11889564" cy="917575"/>
          </a:xfrm>
        </p:spPr>
        <p:txBody>
          <a:bodyPr/>
          <a:lstStyle>
            <a:lvl1pPr>
              <a:defRPr sz="7197" baseline="0"/>
            </a:lvl1pPr>
          </a:lstStyle>
          <a:p>
            <a:r>
              <a:rPr lang="en-US" smtClean="0"/>
              <a:t>Click to edit Master title style</a:t>
            </a:r>
            <a:endParaRPr lang="en-US" dirty="0"/>
          </a:p>
        </p:txBody>
      </p:sp>
    </p:spTree>
    <p:extLst>
      <p:ext uri="{BB962C8B-B14F-4D97-AF65-F5344CB8AC3E}">
        <p14:creationId xmlns:p14="http://schemas.microsoft.com/office/powerpoint/2010/main" val="367974486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15131549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054805717"/>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7"/>
            <a:ext cx="10058399" cy="917575"/>
          </a:xfrm>
        </p:spPr>
        <p:txBody>
          <a:bodyPr/>
          <a:lstStyle>
            <a:lvl1pPr marL="233271" indent="-233271">
              <a:defRPr sz="5998"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61530594"/>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4"/>
            <a:ext cx="10058399" cy="917575"/>
          </a:xfrm>
        </p:spPr>
        <p:txBody>
          <a:bodyPr/>
          <a:lstStyle>
            <a:lvl1pPr marL="282463" indent="-282463">
              <a:tabLst>
                <a:tab pos="282463" algn="l"/>
              </a:tabLst>
              <a:defRPr sz="5998"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6508259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smtClean="0"/>
              <a:t>Click to edit Master text styles</a:t>
            </a:r>
          </a:p>
        </p:txBody>
      </p:sp>
      <p:sp>
        <p:nvSpPr>
          <p:cNvPr id="4" name="Title 1"/>
          <p:cNvSpPr>
            <a:spLocks noGrp="1"/>
          </p:cNvSpPr>
          <p:nvPr>
            <p:ph type="title"/>
          </p:nvPr>
        </p:nvSpPr>
        <p:spPr>
          <a:xfrm>
            <a:off x="282577" y="1211264"/>
            <a:ext cx="11889564" cy="917575"/>
          </a:xfrm>
        </p:spPr>
        <p:txBody>
          <a:bodyPr/>
          <a:lstStyle>
            <a:lvl1pPr>
              <a:defRPr sz="719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52201375"/>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8"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81603197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7" y="2"/>
            <a:ext cx="6172201" cy="6994524"/>
          </a:xfrm>
          <a:prstGeom prst="rect">
            <a:avLst/>
          </a:prstGeom>
        </p:spPr>
      </p:pic>
    </p:spTree>
    <p:extLst>
      <p:ext uri="{BB962C8B-B14F-4D97-AF65-F5344CB8AC3E}">
        <p14:creationId xmlns:p14="http://schemas.microsoft.com/office/powerpoint/2010/main" val="43042505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3.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theme" Target="../theme/theme4.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theme" Target="../theme/theme5.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6.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theme" Target="../theme/theme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image" Target="../media/image6.png"/><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theme" Target="../theme/theme7.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image" Target="../media/image6.png"/><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image" Target="../media/image5.png"/><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4" r:id="rId1"/>
    <p:sldLayoutId id="2147484093" r:id="rId2"/>
    <p:sldLayoutId id="2147484145" r:id="rId3"/>
    <p:sldLayoutId id="2147484155" r:id="rId4"/>
    <p:sldLayoutId id="2147484176" r:id="rId5"/>
    <p:sldLayoutId id="2147484202" r:id="rId6"/>
    <p:sldLayoutId id="2147484203" r:id="rId7"/>
    <p:sldLayoutId id="2147484207" r:id="rId8"/>
    <p:sldLayoutId id="2147484210" r:id="rId9"/>
    <p:sldLayoutId id="2147484211" r:id="rId10"/>
    <p:sldLayoutId id="2147484214" r:id="rId11"/>
    <p:sldLayoutId id="2147484333" r:id="rId12"/>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4161" userDrawn="1">
          <p15:clr>
            <a:srgbClr val="F26B43"/>
          </p15:clr>
        </p15:guide>
        <p15:guide id="9" orient="horz" pos="3643" userDrawn="1">
          <p15:clr>
            <a:srgbClr val="F26B43"/>
          </p15:clr>
        </p15:guide>
        <p15:guide id="10" orient="horz" pos="4259" userDrawn="1">
          <p15:clr>
            <a:srgbClr val="F26B43"/>
          </p15:clr>
        </p15:guide>
        <p15:guide id="11" pos="195" userDrawn="1">
          <p15:clr>
            <a:srgbClr val="F26B43"/>
          </p15:clr>
        </p15:guide>
        <p15:guide id="12" pos="269" userDrawn="1">
          <p15:clr>
            <a:srgbClr val="F26B43"/>
          </p15:clr>
        </p15:guide>
        <p15:guide id="13" pos="749" userDrawn="1">
          <p15:clr>
            <a:srgbClr val="F26B43"/>
          </p15:clr>
        </p15:guide>
        <p15:guide id="14" pos="1325" userDrawn="1">
          <p15:clr>
            <a:srgbClr val="F26B43"/>
          </p15:clr>
        </p15:guide>
        <p15:guide id="15" pos="1901" userDrawn="1">
          <p15:clr>
            <a:srgbClr val="F26B43"/>
          </p15:clr>
        </p15:guide>
        <p15:guide id="16" pos="2477" userDrawn="1">
          <p15:clr>
            <a:srgbClr val="F26B43"/>
          </p15:clr>
        </p15:guide>
        <p15:guide id="17" pos="3053" userDrawn="1">
          <p15:clr>
            <a:srgbClr val="F26B43"/>
          </p15:clr>
        </p15:guide>
        <p15:guide id="18" pos="3629" userDrawn="1">
          <p15:clr>
            <a:srgbClr val="F26B43"/>
          </p15:clr>
        </p15:guide>
        <p15:guide id="19" pos="4205" userDrawn="1">
          <p15:clr>
            <a:srgbClr val="F26B43"/>
          </p15:clr>
        </p15:guide>
        <p15:guide id="20" pos="4781" userDrawn="1">
          <p15:clr>
            <a:srgbClr val="F26B43"/>
          </p15:clr>
        </p15:guide>
        <p15:guide id="21" pos="5357" userDrawn="1">
          <p15:clr>
            <a:srgbClr val="F26B43"/>
          </p15:clr>
        </p15:guide>
        <p15:guide id="22" pos="5933" userDrawn="1">
          <p15:clr>
            <a:srgbClr val="F26B43"/>
          </p15:clr>
        </p15:guide>
        <p15:guide id="23" pos="6509" userDrawn="1">
          <p15:clr>
            <a:srgbClr val="F26B43"/>
          </p15:clr>
        </p15:guide>
        <p15:guide id="24" pos="7085" userDrawn="1">
          <p15:clr>
            <a:srgbClr val="F26B43"/>
          </p15:clr>
        </p15:guide>
        <p15:guide id="25" pos="7661" userDrawn="1">
          <p15:clr>
            <a:srgbClr val="F26B43"/>
          </p15:clr>
        </p15:guide>
        <p15:guide id="26" pos="75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5632146"/>
      </p:ext>
    </p:extLst>
  </p:cSld>
  <p:clrMap bg1="dk1" tx1="lt1" bg2="dk2" tx2="lt2" accent1="accent1" accent2="accent2" accent3="accent3" accent4="accent4" accent5="accent5" accent6="accent6" hlink="hlink" folHlink="folHlink"/>
  <p:sldLayoutIdLst>
    <p:sldLayoutId id="2147484175" r:id="rId1"/>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405754951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209" r:id="rId16"/>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2019979047"/>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12" r:id="rId9"/>
    <p:sldLayoutId id="2147484213" r:id="rId10"/>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021211697"/>
      </p:ext>
    </p:extLst>
  </p:cSld>
  <p:clrMap bg1="dk1" tx1="lt1" bg2="dk2" tx2="lt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 id="2147484227" r:id="rId12"/>
    <p:sldLayoutId id="2147484228" r:id="rId13"/>
    <p:sldLayoutId id="2147484229" r:id="rId14"/>
    <p:sldLayoutId id="2147484230" r:id="rId15"/>
    <p:sldLayoutId id="2147484231" r:id="rId16"/>
    <p:sldLayoutId id="2147484232" r:id="rId17"/>
    <p:sldLayoutId id="2147484233" r:id="rId18"/>
    <p:sldLayoutId id="2147484234" r:id="rId19"/>
    <p:sldLayoutId id="2147484235" r:id="rId20"/>
    <p:sldLayoutId id="2147484236" r:id="rId21"/>
    <p:sldLayoutId id="2147484237" r:id="rId22"/>
    <p:sldLayoutId id="2147484238" r:id="rId23"/>
    <p:sldLayoutId id="2147484239" r:id="rId24"/>
    <p:sldLayoutId id="2147484240" r:id="rId25"/>
    <p:sldLayoutId id="2147484241" r:id="rId26"/>
    <p:sldLayoutId id="2147484242" r:id="rId27"/>
    <p:sldLayoutId id="2147484243" r:id="rId28"/>
    <p:sldLayoutId id="2147484244" r:id="rId29"/>
    <p:sldLayoutId id="2147484245" r:id="rId30"/>
    <p:sldLayoutId id="2147484246" r:id="rId31"/>
    <p:sldLayoutId id="2147484247" r:id="rId32"/>
    <p:sldLayoutId id="2147484248" r:id="rId33"/>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2507005029"/>
      </p:ext>
    </p:extLst>
  </p:cSld>
  <p:clrMap bg1="dk1" tx1="lt1" bg2="dk2" tx2="lt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 id="2147484261" r:id="rId12"/>
    <p:sldLayoutId id="2147484262" r:id="rId13"/>
    <p:sldLayoutId id="2147484263" r:id="rId14"/>
    <p:sldLayoutId id="2147484264" r:id="rId15"/>
    <p:sldLayoutId id="2147484265" r:id="rId16"/>
    <p:sldLayoutId id="2147484266" r:id="rId17"/>
    <p:sldLayoutId id="2147484267" r:id="rId18"/>
    <p:sldLayoutId id="2147484268" r:id="rId19"/>
    <p:sldLayoutId id="2147484269" r:id="rId20"/>
    <p:sldLayoutId id="2147484270" r:id="rId21"/>
    <p:sldLayoutId id="2147484271" r:id="rId22"/>
    <p:sldLayoutId id="2147484272" r:id="rId23"/>
    <p:sldLayoutId id="2147484273" r:id="rId24"/>
    <p:sldLayoutId id="2147484274" r:id="rId25"/>
    <p:sldLayoutId id="2147484275" r:id="rId26"/>
    <p:sldLayoutId id="2147484276" r:id="rId27"/>
    <p:sldLayoutId id="2147484277" r:id="rId28"/>
    <p:sldLayoutId id="2147484278" r:id="rId29"/>
    <p:sldLayoutId id="2147484279" r:id="rId30"/>
    <p:sldLayoutId id="2147484280" r:id="rId31"/>
    <p:sldLayoutId id="2147484281" r:id="rId32"/>
    <p:sldLayoutId id="2147484282" r:id="rId33"/>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24211683"/>
      </p:ext>
    </p:extLst>
  </p:cSld>
  <p:clrMap bg1="lt1" tx1="dk1" bg2="lt2" tx2="dk2" accent1="accent1" accent2="accent2" accent3="accent3" accent4="accent4" accent5="accent5" accent6="accent6" hlink="hlink" folHlink="folHlink"/>
  <p:sldLayoutIdLst>
    <p:sldLayoutId id="2147484284" r:id="rId1"/>
    <p:sldLayoutId id="2147484285" r:id="rId2"/>
    <p:sldLayoutId id="2147484286" r:id="rId3"/>
    <p:sldLayoutId id="2147484287" r:id="rId4"/>
    <p:sldLayoutId id="2147484288" r:id="rId5"/>
    <p:sldLayoutId id="2147484289" r:id="rId6"/>
    <p:sldLayoutId id="2147484290" r:id="rId7"/>
    <p:sldLayoutId id="2147484291" r:id="rId8"/>
    <p:sldLayoutId id="2147484292" r:id="rId9"/>
    <p:sldLayoutId id="2147484293" r:id="rId10"/>
    <p:sldLayoutId id="2147484294" r:id="rId11"/>
    <p:sldLayoutId id="2147484295" r:id="rId12"/>
    <p:sldLayoutId id="2147484296" r:id="rId13"/>
    <p:sldLayoutId id="2147484297" r:id="rId14"/>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4223076929"/>
      </p:ext>
    </p:extLst>
  </p:cSld>
  <p:clrMap bg1="dk1" tx1="lt1" bg2="dk2" tx2="lt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 id="2147484312" r:id="rId14"/>
    <p:sldLayoutId id="2147484313" r:id="rId15"/>
    <p:sldLayoutId id="2147484314" r:id="rId16"/>
    <p:sldLayoutId id="2147484315" r:id="rId17"/>
    <p:sldLayoutId id="2147484316" r:id="rId18"/>
    <p:sldLayoutId id="2147484317" r:id="rId19"/>
    <p:sldLayoutId id="2147484318" r:id="rId20"/>
    <p:sldLayoutId id="2147484319" r:id="rId21"/>
    <p:sldLayoutId id="2147484320" r:id="rId22"/>
    <p:sldLayoutId id="2147484321" r:id="rId23"/>
    <p:sldLayoutId id="2147484322" r:id="rId24"/>
    <p:sldLayoutId id="2147484323" r:id="rId25"/>
    <p:sldLayoutId id="2147484324" r:id="rId26"/>
    <p:sldLayoutId id="2147484325" r:id="rId27"/>
    <p:sldLayoutId id="2147484326" r:id="rId28"/>
    <p:sldLayoutId id="2147484327" r:id="rId29"/>
    <p:sldLayoutId id="2147484328" r:id="rId30"/>
    <p:sldLayoutId id="2147484329" r:id="rId31"/>
    <p:sldLayoutId id="2147484330" r:id="rId32"/>
    <p:sldLayoutId id="2147484331" r:id="rId33"/>
    <p:sldLayoutId id="2147484332" r:id="rId34"/>
  </p:sldLayoutIdLst>
  <p:transition>
    <p:fade/>
  </p:transition>
  <p:timing>
    <p:tnLst>
      <p:par>
        <p:cTn id="1" dur="indefinite" restart="never" nodeType="tmRoot"/>
      </p:par>
    </p:tnLst>
  </p:timing>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9.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OfficeDev/Office-365-SDK-for-Android"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hyperlink" Target="http://dev.office.com/Androi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OfficeDev/Office-365-SDK-for-iOS"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hyperlink" Target="http://dev.office.com/iO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0.xml"/><Relationship Id="rId5" Type="http://schemas.openxmlformats.org/officeDocument/2006/relationships/image" Target="../media/image68.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43.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3.emf"/><Relationship Id="rId4" Type="http://schemas.openxmlformats.org/officeDocument/2006/relationships/image" Target="../media/image72.emf"/><Relationship Id="rId9" Type="http://schemas.openxmlformats.org/officeDocument/2006/relationships/image" Target="../media/image7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18" Type="http://schemas.openxmlformats.org/officeDocument/2006/relationships/image" Target="../media/image34.png"/><Relationship Id="rId3" Type="http://schemas.openxmlformats.org/officeDocument/2006/relationships/image" Target="../media/image21.emf"/><Relationship Id="rId7" Type="http://schemas.openxmlformats.org/officeDocument/2006/relationships/image" Target="../media/image25.png"/><Relationship Id="rId12" Type="http://schemas.openxmlformats.org/officeDocument/2006/relationships/image" Target="../media/image29.png"/><Relationship Id="rId17" Type="http://schemas.microsoft.com/office/2007/relationships/hdphoto" Target="../media/hdphoto2.wdp"/><Relationship Id="rId2" Type="http://schemas.openxmlformats.org/officeDocument/2006/relationships/image" Target="../media/image20.png"/><Relationship Id="rId16" Type="http://schemas.openxmlformats.org/officeDocument/2006/relationships/image" Target="../media/image33.png"/><Relationship Id="rId20" Type="http://schemas.openxmlformats.org/officeDocument/2006/relationships/image" Target="../media/image36.png"/><Relationship Id="rId1" Type="http://schemas.openxmlformats.org/officeDocument/2006/relationships/slideLayout" Target="../slideLayouts/slideLayout137.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emf"/><Relationship Id="rId15" Type="http://schemas.openxmlformats.org/officeDocument/2006/relationships/image" Target="../media/image32.png"/><Relationship Id="rId10" Type="http://schemas.microsoft.com/office/2007/relationships/hdphoto" Target="../media/hdphoto1.wdp"/><Relationship Id="rId19" Type="http://schemas.openxmlformats.org/officeDocument/2006/relationships/image" Target="../media/image35.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88635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10</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stretch>
            <a:fillRect/>
          </a:stretch>
        </p:blipFill>
        <p:spPr>
          <a:xfrm>
            <a:off x="1448558" y="5315969"/>
            <a:ext cx="7149959" cy="151548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48558" y="1259080"/>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909622" y="1260699"/>
            <a:ext cx="4020189" cy="320182"/>
          </a:xfrm>
          <a:prstGeom prst="rect">
            <a:avLst/>
          </a:prstGeom>
          <a:noFill/>
        </p:spPr>
        <p:txBody>
          <a:bodyPr wrap="none" lIns="0" tIns="0" rIns="0" bIns="0" rtlCol="0">
            <a:spAutoFit/>
          </a:bodyPr>
          <a:lstStyle/>
          <a:p>
            <a:r>
              <a:rPr lang="en-US" sz="2040" spc="-71" dirty="0">
                <a:gradFill>
                  <a:gsLst>
                    <a:gs pos="2917">
                      <a:srgbClr val="797A7D"/>
                    </a:gs>
                    <a:gs pos="95000">
                      <a:srgbClr val="797A7D"/>
                    </a:gs>
                  </a:gsLst>
                  <a:lin ang="5400000" scaled="0"/>
                </a:gradFill>
              </a:rPr>
              <a:t>Project &gt; Add &gt; Connected Service…</a:t>
            </a:r>
          </a:p>
        </p:txBody>
      </p:sp>
      <p:sp>
        <p:nvSpPr>
          <p:cNvPr id="10" name="Oval 9"/>
          <p:cNvSpPr/>
          <p:nvPr/>
        </p:nvSpPr>
        <p:spPr bwMode="auto">
          <a:xfrm>
            <a:off x="1436332" y="4788655"/>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97395" y="4790274"/>
            <a:ext cx="1914158" cy="320182"/>
          </a:xfrm>
          <a:prstGeom prst="rect">
            <a:avLst/>
          </a:prstGeom>
          <a:noFill/>
        </p:spPr>
        <p:txBody>
          <a:bodyPr wrap="none" lIns="0" tIns="0" rIns="0" bIns="0" rtlCol="0">
            <a:spAutoFit/>
          </a:bodyPr>
          <a:lstStyle/>
          <a:p>
            <a:r>
              <a:rPr lang="en-US" sz="2040" spc="-71" dirty="0">
                <a:gradFill>
                  <a:gsLst>
                    <a:gs pos="2917">
                      <a:srgbClr val="797A7D"/>
                    </a:gs>
                    <a:gs pos="95000">
                      <a:srgbClr val="797A7D"/>
                    </a:gs>
                  </a:gsLst>
                  <a:lin ang="5400000" scaled="0"/>
                </a:gradFill>
              </a:rPr>
              <a:t>Register your app</a:t>
            </a:r>
          </a:p>
        </p:txBody>
      </p:sp>
      <p:pic>
        <p:nvPicPr>
          <p:cNvPr id="13" name="Picture 2" descr="C:\Users\Paul\AppData\Local\Temp\SNAGHTML2dc246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236" y="1365207"/>
            <a:ext cx="6001121" cy="321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356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94891" y="6770700"/>
            <a:ext cx="571848" cy="223825"/>
          </a:xfrm>
          <a:prstGeom prst="rect">
            <a:avLst/>
          </a:prstGeom>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6337" y="1774454"/>
            <a:ext cx="5277975" cy="363124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47" y="1668449"/>
            <a:ext cx="3886184" cy="192754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947" y="4033307"/>
            <a:ext cx="3886184" cy="2129629"/>
          </a:xfrm>
          <a:prstGeom prst="rect">
            <a:avLst/>
          </a:prstGeom>
        </p:spPr>
      </p:pic>
      <p:sp>
        <p:nvSpPr>
          <p:cNvPr id="8" name="Oval 7"/>
          <p:cNvSpPr/>
          <p:nvPr/>
        </p:nvSpPr>
        <p:spPr bwMode="auto">
          <a:xfrm>
            <a:off x="5566336" y="1352926"/>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6027400" y="1354544"/>
            <a:ext cx="3463208" cy="320182"/>
          </a:xfrm>
          <a:prstGeom prst="rect">
            <a:avLst/>
          </a:prstGeom>
          <a:noFill/>
        </p:spPr>
        <p:txBody>
          <a:bodyPr wrap="none" lIns="0" tIns="0" rIns="0" bIns="0" rtlCol="0">
            <a:spAutoFit/>
          </a:bodyPr>
          <a:lstStyle/>
          <a:p>
            <a:r>
              <a:rPr lang="en-US" sz="2040" spc="-71" dirty="0">
                <a:gradFill>
                  <a:gsLst>
                    <a:gs pos="2917">
                      <a:srgbClr val="797A7D"/>
                    </a:gs>
                    <a:gs pos="95000">
                      <a:srgbClr val="797A7D"/>
                    </a:gs>
                  </a:gsLst>
                  <a:lin ang="5400000" scaled="0"/>
                </a:gradFill>
              </a:rPr>
              <a:t>Select required app permissions</a:t>
            </a:r>
          </a:p>
        </p:txBody>
      </p:sp>
      <p:cxnSp>
        <p:nvCxnSpPr>
          <p:cNvPr id="10" name="Straight Arrow Connector 9"/>
          <p:cNvCxnSpPr/>
          <p:nvPr/>
        </p:nvCxnSpPr>
        <p:spPr>
          <a:xfrm flipH="1" flipV="1">
            <a:off x="4529295" y="2535842"/>
            <a:ext cx="2148131" cy="251489"/>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686475" y="2934032"/>
            <a:ext cx="1990951" cy="1299358"/>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8236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“Client” object constructor example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
        <p:nvSpPr>
          <p:cNvPr id="5" name="TextBox 4"/>
          <p:cNvSpPr txBox="1"/>
          <p:nvPr/>
        </p:nvSpPr>
        <p:spPr>
          <a:xfrm>
            <a:off x="467945" y="1312998"/>
            <a:ext cx="11804690" cy="4994664"/>
          </a:xfrm>
          <a:prstGeom prst="rect">
            <a:avLst/>
          </a:prstGeom>
          <a:noFill/>
        </p:spPr>
        <p:txBody>
          <a:bodyPr wrap="square" lIns="0" tIns="0" rIns="0" bIns="0" rtlCol="0">
            <a:spAutoFit/>
          </a:bodyPr>
          <a:lstStyle/>
          <a:p>
            <a:r>
              <a:rPr lang="en-US" sz="2448" dirty="0">
                <a:solidFill>
                  <a:srgbClr val="0000FF"/>
                </a:solidFill>
                <a:highlight>
                  <a:srgbClr val="FFFFFF"/>
                </a:highlight>
                <a:latin typeface="Consolas" panose="020B0609020204030204" pitchFamily="49" charset="0"/>
              </a:rPr>
              <a:t>return</a:t>
            </a:r>
            <a:r>
              <a:rPr lang="en-US" sz="2448" dirty="0">
                <a:solidFill>
                  <a:srgbClr val="000000"/>
                </a:solidFill>
                <a:highlight>
                  <a:srgbClr val="FFFFFF"/>
                </a:highlight>
                <a:latin typeface="Consolas" panose="020B0609020204030204" pitchFamily="49" charset="0"/>
              </a:rPr>
              <a:t> </a:t>
            </a:r>
            <a:r>
              <a:rPr lang="en-US" sz="2448" dirty="0">
                <a:solidFill>
                  <a:srgbClr val="0000FF"/>
                </a:solidFill>
                <a:highlight>
                  <a:srgbClr val="FFFFFF"/>
                </a:highlight>
                <a:latin typeface="Consolas" panose="020B0609020204030204" pitchFamily="49" charset="0"/>
              </a:rPr>
              <a:t>new</a:t>
            </a:r>
            <a:r>
              <a:rPr lang="en-US" sz="2448" dirty="0">
                <a:solidFill>
                  <a:srgbClr val="000000"/>
                </a:solidFill>
                <a:highlight>
                  <a:srgbClr val="FFFFFF"/>
                </a:highlight>
                <a:latin typeface="Consolas" panose="020B0609020204030204" pitchFamily="49" charset="0"/>
              </a:rPr>
              <a:t> </a:t>
            </a:r>
            <a:r>
              <a:rPr lang="en-US" sz="2448" dirty="0" err="1">
                <a:solidFill>
                  <a:srgbClr val="2B91AF"/>
                </a:solidFill>
                <a:highlight>
                  <a:srgbClr val="FFFFFF"/>
                </a:highlight>
                <a:latin typeface="Consolas" panose="020B0609020204030204" pitchFamily="49" charset="0"/>
              </a:rPr>
              <a:t>ExchangeClient</a:t>
            </a:r>
            <a:r>
              <a:rPr lang="en-US" sz="2448" dirty="0">
                <a:solidFill>
                  <a:srgbClr val="000000"/>
                </a:solidFill>
                <a:highlight>
                  <a:srgbClr val="FFFFFF"/>
                </a:highlight>
                <a:latin typeface="Consolas" panose="020B0609020204030204" pitchFamily="49" charset="0"/>
              </a:rPr>
              <a:t>(</a:t>
            </a:r>
            <a:r>
              <a:rPr lang="en-US" sz="2448" dirty="0" err="1">
                <a:solidFill>
                  <a:srgbClr val="000000"/>
                </a:solidFill>
                <a:highlight>
                  <a:srgbClr val="FFFFFF"/>
                </a:highlight>
                <a:latin typeface="Consolas" panose="020B0609020204030204" pitchFamily="49" charset="0"/>
              </a:rPr>
              <a:t>ExchangeServiceEndpointUri</a:t>
            </a:r>
            <a:r>
              <a:rPr lang="en-US" sz="2448" dirty="0">
                <a:solidFill>
                  <a:srgbClr val="000000"/>
                </a:solidFill>
                <a:highlight>
                  <a:srgbClr val="FFFFFF"/>
                </a:highlight>
                <a:latin typeface="Consolas" panose="020B0609020204030204" pitchFamily="49" charset="0"/>
              </a:rPr>
              <a:t>, </a:t>
            </a:r>
            <a:r>
              <a:rPr lang="en-US" sz="2448" dirty="0" err="1">
                <a:solidFill>
                  <a:srgbClr val="0000FF"/>
                </a:solidFill>
                <a:highlight>
                  <a:srgbClr val="FFFFFF"/>
                </a:highlight>
                <a:latin typeface="Consolas" panose="020B0609020204030204" pitchFamily="49" charset="0"/>
              </a:rPr>
              <a:t>async</a:t>
            </a:r>
            <a:r>
              <a:rPr lang="en-US" sz="2448" dirty="0">
                <a:solidFill>
                  <a:srgbClr val="000000"/>
                </a:solidFill>
                <a:highlight>
                  <a:srgbClr val="FFFFFF"/>
                </a:highlight>
                <a:latin typeface="Consolas" panose="020B0609020204030204" pitchFamily="49" charset="0"/>
              </a:rPr>
              <a:t> () =&gt;</a:t>
            </a:r>
          </a:p>
          <a:p>
            <a:r>
              <a:rPr lang="en-US" sz="2448" dirty="0">
                <a:solidFill>
                  <a:srgbClr val="000000"/>
                </a:solidFill>
                <a:highlight>
                  <a:srgbClr val="FFFFFF"/>
                </a:highlight>
                <a:latin typeface="Consolas" panose="020B0609020204030204" pitchFamily="49" charset="0"/>
              </a:rPr>
              <a:t>{</a:t>
            </a:r>
          </a:p>
          <a:p>
            <a:r>
              <a:rPr lang="en-US" sz="2448" dirty="0">
                <a:solidFill>
                  <a:srgbClr val="0000FF"/>
                </a:solidFill>
                <a:highlight>
                  <a:srgbClr val="FFFFFF"/>
                </a:highlight>
                <a:latin typeface="Consolas" panose="020B0609020204030204" pitchFamily="49" charset="0"/>
              </a:rPr>
              <a:t>  return</a:t>
            </a:r>
            <a:r>
              <a:rPr lang="en-US" sz="2448" dirty="0">
                <a:solidFill>
                  <a:srgbClr val="000000"/>
                </a:solidFill>
                <a:highlight>
                  <a:srgbClr val="FFFFFF"/>
                </a:highlight>
                <a:latin typeface="Consolas" panose="020B0609020204030204" pitchFamily="49" charset="0"/>
              </a:rPr>
              <a:t> (</a:t>
            </a:r>
            <a:r>
              <a:rPr lang="en-US" sz="2448" dirty="0">
                <a:solidFill>
                  <a:srgbClr val="0000FF"/>
                </a:solidFill>
                <a:highlight>
                  <a:srgbClr val="FFFFFF"/>
                </a:highlight>
                <a:latin typeface="Consolas" panose="020B0609020204030204" pitchFamily="49" charset="0"/>
              </a:rPr>
              <a:t>await</a:t>
            </a:r>
            <a:r>
              <a:rPr lang="en-US" sz="2448" dirty="0">
                <a:solidFill>
                  <a:srgbClr val="000000"/>
                </a:solidFill>
                <a:highlight>
                  <a:srgbClr val="FFFFFF"/>
                </a:highlight>
                <a:latin typeface="Consolas" panose="020B0609020204030204" pitchFamily="49" charset="0"/>
              </a:rPr>
              <a:t> _</a:t>
            </a:r>
            <a:r>
              <a:rPr lang="en-US" sz="2448" dirty="0" err="1">
                <a:solidFill>
                  <a:srgbClr val="000000"/>
                </a:solidFill>
                <a:highlight>
                  <a:srgbClr val="FFFFFF"/>
                </a:highlight>
                <a:latin typeface="Consolas" panose="020B0609020204030204" pitchFamily="49" charset="0"/>
              </a:rPr>
              <a:t>discoveryContext.AuthenticationContext</a:t>
            </a:r>
            <a:endParaRPr lang="en-US" sz="2448" dirty="0">
              <a:solidFill>
                <a:srgbClr val="000000"/>
              </a:solidFill>
              <a:highlight>
                <a:srgbClr val="FFFFFF"/>
              </a:highlight>
              <a:latin typeface="Consolas" panose="020B0609020204030204" pitchFamily="49" charset="0"/>
            </a:endParaRPr>
          </a:p>
          <a:p>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AcquireTokenSilentAsync</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ExchangeServiceResourceId</a:t>
            </a:r>
            <a:r>
              <a:rPr lang="en-US" sz="2448" dirty="0">
                <a:solidFill>
                  <a:srgbClr val="000000"/>
                </a:solidFill>
                <a:highlight>
                  <a:srgbClr val="FFFFFF"/>
                </a:highlight>
                <a:latin typeface="Consolas" panose="020B0609020204030204" pitchFamily="49" charset="0"/>
              </a:rPr>
              <a:t>, </a:t>
            </a:r>
          </a:p>
          <a:p>
            <a:r>
              <a:rPr lang="en-US" sz="2448" dirty="0">
                <a:solidFill>
                  <a:srgbClr val="000000"/>
                </a:solidFill>
                <a:highlight>
                  <a:srgbClr val="FFFFFF"/>
                </a:highlight>
                <a:latin typeface="Consolas" panose="020B0609020204030204" pitchFamily="49" charset="0"/>
              </a:rPr>
              <a:t>                     _</a:t>
            </a:r>
            <a:r>
              <a:rPr lang="en-US" sz="2448" dirty="0" err="1">
                <a:solidFill>
                  <a:srgbClr val="000000"/>
                </a:solidFill>
                <a:highlight>
                  <a:srgbClr val="FFFFFF"/>
                </a:highlight>
                <a:latin typeface="Consolas" panose="020B0609020204030204" pitchFamily="49" charset="0"/>
              </a:rPr>
              <a:t>discoveryContext.AppIdentity.ClientId</a:t>
            </a:r>
            <a:r>
              <a:rPr lang="en-US" sz="2448" dirty="0">
                <a:solidFill>
                  <a:srgbClr val="000000"/>
                </a:solidFill>
                <a:highlight>
                  <a:srgbClr val="FFFFFF"/>
                </a:highlight>
                <a:latin typeface="Consolas" panose="020B0609020204030204" pitchFamily="49" charset="0"/>
              </a:rPr>
              <a:t>, </a:t>
            </a:r>
          </a:p>
          <a:p>
            <a:r>
              <a:rPr lang="en-US" sz="2448" dirty="0">
                <a:solidFill>
                  <a:srgbClr val="0000FF"/>
                </a:solidFill>
                <a:highlight>
                  <a:srgbClr val="FFFFFF"/>
                </a:highlight>
                <a:latin typeface="Consolas" panose="020B0609020204030204" pitchFamily="49" charset="0"/>
              </a:rPr>
              <a:t>                     new</a:t>
            </a:r>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ActiveDirectory.</a:t>
            </a:r>
            <a:r>
              <a:rPr lang="en-US" sz="2448" dirty="0" err="1">
                <a:solidFill>
                  <a:srgbClr val="2B91AF"/>
                </a:solidFill>
                <a:highlight>
                  <a:srgbClr val="FFFFFF"/>
                </a:highlight>
                <a:latin typeface="Consolas" panose="020B0609020204030204" pitchFamily="49" charset="0"/>
              </a:rPr>
              <a:t>UserIdentifier</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dcr.UserId</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                             </a:t>
            </a:r>
            <a:r>
              <a:rPr lang="en-US" sz="2448" dirty="0" err="1">
                <a:solidFill>
                  <a:srgbClr val="2B91AF"/>
                </a:solidFill>
                <a:highlight>
                  <a:srgbClr val="FFFFFF"/>
                </a:highlight>
                <a:latin typeface="Consolas" panose="020B0609020204030204" pitchFamily="49" charset="0"/>
              </a:rPr>
              <a:t>UserIdentifierType</a:t>
            </a:r>
            <a:r>
              <a:rPr lang="en-US" sz="2448" dirty="0" err="1">
                <a:solidFill>
                  <a:srgbClr val="000000"/>
                </a:solidFill>
                <a:highlight>
                  <a:srgbClr val="FFFFFF"/>
                </a:highlight>
                <a:latin typeface="Consolas" panose="020B0609020204030204" pitchFamily="49" charset="0"/>
              </a:rPr>
              <a:t>.UniqueId</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                 )</a:t>
            </a:r>
          </a:p>
          <a:p>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AccessToken</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a:t>
            </a:r>
          </a:p>
          <a:p>
            <a:endParaRPr lang="en-US" sz="2448" spc="-71"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0166722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Authentication UI</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3967" b="28268"/>
          <a:stretch/>
        </p:blipFill>
        <p:spPr>
          <a:xfrm>
            <a:off x="531948" y="1476620"/>
            <a:ext cx="7799982" cy="4137285"/>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3797" b="25380"/>
          <a:stretch/>
        </p:blipFill>
        <p:spPr>
          <a:xfrm>
            <a:off x="4519227" y="1959255"/>
            <a:ext cx="7817411" cy="4303815"/>
          </a:xfrm>
          <a:prstGeom prst="rect">
            <a:avLst/>
          </a:prstGeom>
        </p:spPr>
      </p:pic>
    </p:spTree>
    <p:extLst>
      <p:ext uri="{BB962C8B-B14F-4D97-AF65-F5344CB8AC3E}">
        <p14:creationId xmlns:p14="http://schemas.microsoft.com/office/powerpoint/2010/main" val="38615447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1948" y="1476620"/>
            <a:ext cx="5047888" cy="4792696"/>
          </a:xfrm>
        </p:spPr>
        <p:txBody>
          <a:bodyPr/>
          <a:lstStyle/>
          <a:p>
            <a:r>
              <a:rPr lang="en-US" dirty="0" smtClean="0"/>
              <a:t>Client Object exposes properties</a:t>
            </a:r>
          </a:p>
          <a:p>
            <a:pPr lvl="1"/>
            <a:r>
              <a:rPr lang="en-US" dirty="0" smtClean="0"/>
              <a:t>Most are </a:t>
            </a:r>
            <a:r>
              <a:rPr lang="en-US" dirty="0" err="1" smtClean="0"/>
              <a:t>IEnumerable</a:t>
            </a:r>
            <a:r>
              <a:rPr lang="en-US" dirty="0" smtClean="0"/>
              <a:t>&lt;T&gt; collections</a:t>
            </a:r>
          </a:p>
          <a:p>
            <a:pPr lvl="0"/>
            <a:r>
              <a:rPr lang="en-US" dirty="0" smtClean="0"/>
              <a:t>Designed much like Entity Framework</a:t>
            </a:r>
          </a:p>
          <a:p>
            <a:pPr lvl="1"/>
            <a:r>
              <a:rPr lang="en-US" dirty="0" smtClean="0"/>
              <a:t>Client == </a:t>
            </a:r>
            <a:r>
              <a:rPr lang="en-US" dirty="0" err="1" smtClean="0"/>
              <a:t>DataContext</a:t>
            </a:r>
            <a:endParaRPr lang="en-US" dirty="0" smtClean="0"/>
          </a:p>
          <a:p>
            <a:pPr lvl="1"/>
            <a:r>
              <a:rPr lang="en-US" dirty="0" err="1" smtClean="0"/>
              <a:t>IEnumerable</a:t>
            </a:r>
            <a:r>
              <a:rPr lang="en-US" dirty="0" smtClean="0"/>
              <a:t>&lt;T&gt; entities</a:t>
            </a:r>
          </a:p>
          <a:p>
            <a:pPr lvl="0"/>
            <a:r>
              <a:rPr lang="en-US" dirty="0" smtClean="0"/>
              <a:t>Includes</a:t>
            </a:r>
            <a:r>
              <a:rPr lang="en-US" baseline="0" dirty="0" smtClean="0"/>
              <a:t> common CRUD operations</a:t>
            </a:r>
            <a:endParaRPr lang="en-US" dirty="0"/>
          </a:p>
        </p:txBody>
      </p:sp>
      <p:sp>
        <p:nvSpPr>
          <p:cNvPr id="3" name="Title 2"/>
          <p:cNvSpPr>
            <a:spLocks noGrp="1"/>
          </p:cNvSpPr>
          <p:nvPr>
            <p:ph type="title"/>
          </p:nvPr>
        </p:nvSpPr>
        <p:spPr/>
        <p:txBody>
          <a:bodyPr/>
          <a:lstStyle/>
          <a:p>
            <a:r>
              <a:rPr lang="en-US" sz="5507" spc="-102" dirty="0">
                <a:latin typeface="+mj-lt"/>
              </a:rPr>
              <a:t>Office 365 Service Communication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grpSp>
        <p:nvGrpSpPr>
          <p:cNvPr id="9" name="Group 8"/>
          <p:cNvGrpSpPr/>
          <p:nvPr/>
        </p:nvGrpSpPr>
        <p:grpSpPr>
          <a:xfrm>
            <a:off x="5868269" y="1389870"/>
            <a:ext cx="3011532" cy="3558073"/>
            <a:chOff x="4618037" y="1497713"/>
            <a:chExt cx="2952750" cy="3488624"/>
          </a:xfrm>
        </p:grpSpPr>
        <p:pic>
          <p:nvPicPr>
            <p:cNvPr id="10" name="Picture 9"/>
            <p:cNvPicPr>
              <a:picLocks noChangeAspect="1"/>
            </p:cNvPicPr>
            <p:nvPr/>
          </p:nvPicPr>
          <p:blipFill>
            <a:blip r:embed="rId2"/>
            <a:stretch>
              <a:fillRect/>
            </a:stretch>
          </p:blipFill>
          <p:spPr>
            <a:xfrm>
              <a:off x="4618037" y="1871662"/>
              <a:ext cx="2952750" cy="3114675"/>
            </a:xfrm>
            <a:prstGeom prst="rect">
              <a:avLst/>
            </a:prstGeom>
            <a:ln>
              <a:solidFill>
                <a:schemeClr val="bg1">
                  <a:lumMod val="50000"/>
                </a:schemeClr>
              </a:solidFill>
            </a:ln>
          </p:spPr>
        </p:pic>
        <p:sp>
          <p:nvSpPr>
            <p:cNvPr id="11" name="Rectangle 10"/>
            <p:cNvSpPr/>
            <p:nvPr/>
          </p:nvSpPr>
          <p:spPr bwMode="auto">
            <a:xfrm>
              <a:off x="4618037" y="1497713"/>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grpSp>
      <p:grpSp>
        <p:nvGrpSpPr>
          <p:cNvPr id="6" name="Group 5"/>
          <p:cNvGrpSpPr/>
          <p:nvPr/>
        </p:nvGrpSpPr>
        <p:grpSpPr>
          <a:xfrm>
            <a:off x="7821262" y="2464986"/>
            <a:ext cx="2117077" cy="2815964"/>
            <a:chOff x="8106123" y="2853438"/>
            <a:chExt cx="2075754" cy="2761000"/>
          </a:xfrm>
        </p:grpSpPr>
        <p:pic>
          <p:nvPicPr>
            <p:cNvPr id="7" name="Picture 6"/>
            <p:cNvPicPr>
              <a:picLocks noChangeAspect="1"/>
            </p:cNvPicPr>
            <p:nvPr/>
          </p:nvPicPr>
          <p:blipFill>
            <a:blip r:embed="rId3"/>
            <a:stretch>
              <a:fillRect/>
            </a:stretch>
          </p:blipFill>
          <p:spPr>
            <a:xfrm>
              <a:off x="8117411" y="3223663"/>
              <a:ext cx="2057400" cy="2390775"/>
            </a:xfrm>
            <a:prstGeom prst="rect">
              <a:avLst/>
            </a:prstGeom>
            <a:ln>
              <a:solidFill>
                <a:schemeClr val="bg1">
                  <a:lumMod val="50000"/>
                </a:schemeClr>
              </a:solidFill>
            </a:ln>
          </p:spPr>
        </p:pic>
        <p:sp>
          <p:nvSpPr>
            <p:cNvPr id="8" name="Rectangle 7"/>
            <p:cNvSpPr/>
            <p:nvPr/>
          </p:nvSpPr>
          <p:spPr bwMode="auto">
            <a:xfrm>
              <a:off x="8106123" y="2853438"/>
              <a:ext cx="2075754"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grpSp>
    </p:spTree>
    <p:extLst>
      <p:ext uri="{BB962C8B-B14F-4D97-AF65-F5344CB8AC3E}">
        <p14:creationId xmlns:p14="http://schemas.microsoft.com/office/powerpoint/2010/main" val="19644876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WINDOWs 8</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39903217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Native Platforms</a:t>
            </a:r>
            <a:endParaRPr lang="en-US" dirty="0"/>
          </a:p>
        </p:txBody>
      </p:sp>
      <p:sp>
        <p:nvSpPr>
          <p:cNvPr id="9" name="Subtitle 4"/>
          <p:cNvSpPr>
            <a:spLocks noGrp="1"/>
          </p:cNvSpPr>
          <p:nvPr>
            <p:ph type="subTitle" idx="1"/>
          </p:nvPr>
        </p:nvSpPr>
        <p:spPr/>
        <p:txBody>
          <a:bodyPr/>
          <a:lstStyle/>
          <a:p>
            <a:pPr lvl="0"/>
            <a:r>
              <a:rPr lang="en-US" sz="2800" dirty="0"/>
              <a:t>Getting started with Mobile development with Office 365</a:t>
            </a:r>
            <a:endParaRPr lang="en-US" dirty="0"/>
          </a:p>
        </p:txBody>
      </p:sp>
    </p:spTree>
    <p:extLst>
      <p:ext uri="{BB962C8B-B14F-4D97-AF65-F5344CB8AC3E}">
        <p14:creationId xmlns:p14="http://schemas.microsoft.com/office/powerpoint/2010/main" val="214810081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with the Android SDK</a:t>
            </a:r>
            <a:endParaRPr lang="en-US" dirty="0"/>
          </a:p>
        </p:txBody>
      </p:sp>
      <p:pic>
        <p:nvPicPr>
          <p:cNvPr id="4" name="Picture 3"/>
          <p:cNvPicPr>
            <a:picLocks noChangeAspect="1"/>
          </p:cNvPicPr>
          <p:nvPr/>
        </p:nvPicPr>
        <p:blipFill>
          <a:blip r:embed="rId2"/>
          <a:stretch>
            <a:fillRect/>
          </a:stretch>
        </p:blipFill>
        <p:spPr>
          <a:xfrm>
            <a:off x="1778747" y="2523392"/>
            <a:ext cx="9672238" cy="4074424"/>
          </a:xfrm>
          <a:prstGeom prst="rect">
            <a:avLst/>
          </a:prstGeom>
          <a:ln>
            <a:solidFill>
              <a:schemeClr val="bg1">
                <a:lumMod val="50000"/>
              </a:schemeClr>
            </a:solidFill>
          </a:ln>
        </p:spPr>
      </p:pic>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638482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New Android Platform IDE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4" name="Picture 3"/>
          <p:cNvPicPr>
            <a:picLocks noChangeAspect="1"/>
          </p:cNvPicPr>
          <p:nvPr/>
        </p:nvPicPr>
        <p:blipFill>
          <a:blip r:embed="rId2"/>
          <a:stretch>
            <a:fillRect/>
          </a:stretch>
        </p:blipFill>
        <p:spPr>
          <a:xfrm>
            <a:off x="529661" y="1592874"/>
            <a:ext cx="10493924" cy="5401651"/>
          </a:xfrm>
          <a:prstGeom prst="rect">
            <a:avLst/>
          </a:prstGeom>
        </p:spPr>
      </p:pic>
    </p:spTree>
    <p:extLst>
      <p:ext uri="{BB962C8B-B14F-4D97-AF65-F5344CB8AC3E}">
        <p14:creationId xmlns:p14="http://schemas.microsoft.com/office/powerpoint/2010/main" val="36636600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29" y="1201538"/>
            <a:ext cx="8857455" cy="5485011"/>
          </a:xfrm>
        </p:spPr>
        <p:txBody>
          <a:bodyPr lIns="146304" tIns="91440" rIns="146304" bIns="91440"/>
          <a:lstStyle/>
          <a:p>
            <a:r>
              <a:rPr lang="en-US" dirty="0"/>
              <a:t>Available </a:t>
            </a:r>
            <a:r>
              <a:rPr lang="en-US" dirty="0">
                <a:latin typeface="Segoe UI Semilight" panose="020B0402040204020203" pitchFamily="34" charset="0"/>
                <a:cs typeface="Segoe UI Semilight" panose="020B0402040204020203" pitchFamily="34" charset="0"/>
              </a:rPr>
              <a:t>today</a:t>
            </a:r>
            <a:r>
              <a:rPr lang="en-US" dirty="0"/>
              <a:t> </a:t>
            </a:r>
            <a:r>
              <a:rPr lang="en-US" dirty="0">
                <a:hlinkClick r:id="rId3"/>
              </a:rPr>
              <a:t>on </a:t>
            </a:r>
            <a:r>
              <a:rPr lang="en-US" dirty="0" smtClean="0">
                <a:hlinkClick r:id="rId3"/>
              </a:rPr>
              <a:t>GitHub</a:t>
            </a:r>
            <a:endParaRPr lang="en-US" dirty="0" smtClean="0"/>
          </a:p>
          <a:p>
            <a:r>
              <a:rPr lang="en-US" dirty="0" smtClean="0">
                <a:hlinkClick r:id="rId4"/>
              </a:rPr>
              <a:t>http://dev.office.com/Android</a:t>
            </a:r>
            <a:r>
              <a:rPr lang="en-US" dirty="0" smtClean="0"/>
              <a:t> </a:t>
            </a:r>
            <a:endParaRPr lang="en-US" dirty="0"/>
          </a:p>
          <a:p>
            <a:r>
              <a:rPr lang="en-US" dirty="0"/>
              <a:t>SDK for native Android apps that use Office 365 APIs</a:t>
            </a:r>
          </a:p>
          <a:p>
            <a:r>
              <a:rPr lang="en-US" dirty="0"/>
              <a:t>Handles </a:t>
            </a:r>
            <a:r>
              <a:rPr lang="en-US" dirty="0" smtClean="0"/>
              <a:t>files</a:t>
            </a:r>
            <a:r>
              <a:rPr lang="en-US" dirty="0"/>
              <a:t>, </a:t>
            </a:r>
            <a:r>
              <a:rPr lang="en-US" dirty="0" smtClean="0"/>
              <a:t>lists</a:t>
            </a:r>
            <a:r>
              <a:rPr lang="en-US" dirty="0"/>
              <a:t>, </a:t>
            </a:r>
            <a:r>
              <a:rPr lang="en-US" dirty="0" smtClean="0"/>
              <a:t>contact, mail</a:t>
            </a:r>
            <a:r>
              <a:rPr lang="en-US" dirty="0"/>
              <a:t>, </a:t>
            </a:r>
            <a:r>
              <a:rPr lang="en-US" dirty="0" smtClean="0"/>
              <a:t>and </a:t>
            </a:r>
            <a:r>
              <a:rPr lang="en-US" dirty="0"/>
              <a:t>c</a:t>
            </a:r>
            <a:r>
              <a:rPr lang="en-US" dirty="0" smtClean="0"/>
              <a:t>alendar</a:t>
            </a:r>
            <a:endParaRPr lang="en-US" dirty="0"/>
          </a:p>
          <a:p>
            <a:r>
              <a:rPr lang="en-US" dirty="0"/>
              <a:t>Integrates with </a:t>
            </a:r>
            <a:r>
              <a:rPr lang="en-US" dirty="0" smtClean="0"/>
              <a:t>AD authentication </a:t>
            </a:r>
            <a:r>
              <a:rPr lang="en-US" dirty="0"/>
              <a:t>l</a:t>
            </a:r>
            <a:r>
              <a:rPr lang="en-US" dirty="0" smtClean="0"/>
              <a:t>ibrary </a:t>
            </a:r>
            <a:endParaRPr lang="en-US" dirty="0"/>
          </a:p>
        </p:txBody>
      </p:sp>
      <p:sp>
        <p:nvSpPr>
          <p:cNvPr id="2" name="Title 1"/>
          <p:cNvSpPr>
            <a:spLocks noGrp="1"/>
          </p:cNvSpPr>
          <p:nvPr>
            <p:ph type="title"/>
          </p:nvPr>
        </p:nvSpPr>
        <p:spPr/>
        <p:txBody>
          <a:bodyPr/>
          <a:lstStyle/>
          <a:p>
            <a:r>
              <a:rPr lang="en-US" sz="5400" baseline="0" dirty="0" smtClean="0"/>
              <a:t>Office </a:t>
            </a:r>
            <a:r>
              <a:rPr lang="en-US" sz="5400" baseline="0" dirty="0"/>
              <a:t>365 </a:t>
            </a:r>
            <a:r>
              <a:rPr lang="en-US" sz="5400" dirty="0"/>
              <a:t>SDK for Android</a:t>
            </a:r>
          </a:p>
        </p:txBody>
      </p:sp>
      <p:pic>
        <p:nvPicPr>
          <p:cNvPr id="4"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9429" y="1201538"/>
            <a:ext cx="2762409" cy="4580137"/>
          </a:xfrm>
          <a:prstGeom prst="rect">
            <a:avLst/>
          </a:prstGeom>
          <a:ln>
            <a:solidFill>
              <a:schemeClr val="bg1">
                <a:lumMod val="50000"/>
              </a:schemeClr>
            </a:solidFill>
          </a:ln>
        </p:spPr>
      </p:pic>
    </p:spTree>
    <p:extLst>
      <p:ext uri="{BB962C8B-B14F-4D97-AF65-F5344CB8AC3E}">
        <p14:creationId xmlns:p14="http://schemas.microsoft.com/office/powerpoint/2010/main" val="674720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365757521"/>
              </p:ext>
            </p:extLst>
          </p:nvPr>
        </p:nvGraphicFramePr>
        <p:xfrm>
          <a:off x="447754" y="1268177"/>
          <a:ext cx="11453125" cy="4237167"/>
        </p:xfrm>
        <a:graphic>
          <a:graphicData uri="http://schemas.openxmlformats.org/drawingml/2006/table">
            <a:tbl>
              <a:tblPr firstRow="1" bandRow="1">
                <a:tableStyleId>{5C22544A-7EE6-4342-B048-85BDC9FD1C3A}</a:tableStyleId>
              </a:tblPr>
              <a:tblGrid>
                <a:gridCol w="11453125">
                  <a:extLst>
                    <a:ext uri="{9D8B030D-6E8A-4147-A177-3AD203B41FA5}">
                      <a16:colId xmlns:a16="http://schemas.microsoft.com/office/drawing/2014/main" val="1253488153"/>
                    </a:ext>
                  </a:extLst>
                </a:gridCol>
              </a:tblGrid>
              <a:tr h="1068310">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3260" marR="93260" marT="46630" marB="46630" anchor="ctr"/>
                </a:tc>
                <a:extLst>
                  <a:ext uri="{0D108BD9-81ED-4DB2-BD59-A6C34878D82A}">
                    <a16:rowId xmlns:a16="http://schemas.microsoft.com/office/drawing/2014/main" val="829859176"/>
                  </a:ext>
                </a:extLst>
              </a:tr>
              <a:tr h="0">
                <a:tc>
                  <a:txBody>
                    <a:bodyPr/>
                    <a:lstStyle/>
                    <a:p>
                      <a:r>
                        <a:rPr lang="en-US" sz="1800" b="0" dirty="0" smtClean="0"/>
                        <a:t>Module 1: Overview of Office</a:t>
                      </a:r>
                      <a:r>
                        <a:rPr lang="en-US" sz="1800" b="0" baseline="0" dirty="0" smtClean="0"/>
                        <a:t> 365 Development</a:t>
                      </a:r>
                    </a:p>
                  </a:txBody>
                  <a:tcPr marL="93260" marR="93260" marT="46630" marB="46630" anchor="ctr"/>
                </a:tc>
                <a:extLst>
                  <a:ext uri="{0D108BD9-81ED-4DB2-BD59-A6C34878D82A}">
                    <a16:rowId xmlns:a16="http://schemas.microsoft.com/office/drawing/2014/main" val="1946132611"/>
                  </a:ext>
                </a:extLst>
              </a:tr>
              <a:tr h="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93260" marR="93260" marT="46630" marB="46630" anchor="ctr"/>
                </a:tc>
                <a:extLst>
                  <a:ext uri="{0D108BD9-81ED-4DB2-BD59-A6C34878D82A}">
                    <a16:rowId xmlns:a16="http://schemas.microsoft.com/office/drawing/2014/main" val="3204002662"/>
                  </a:ext>
                </a:extLst>
              </a:tr>
              <a:tr h="3952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Getting started</a:t>
                      </a:r>
                      <a:r>
                        <a:rPr lang="en-US" sz="1800" baseline="0" dirty="0" smtClean="0"/>
                        <a:t> with Apps for SharePoint</a:t>
                      </a:r>
                      <a:endParaRPr lang="en-US" sz="1800" b="0" dirty="0" smtClean="0"/>
                    </a:p>
                  </a:txBody>
                  <a:tcPr marL="93260" marR="93260" marT="46630" marB="46630" anchor="ctr"/>
                </a:tc>
                <a:extLst>
                  <a:ext uri="{0D108BD9-81ED-4DB2-BD59-A6C34878D82A}">
                    <a16:rowId xmlns:a16="http://schemas.microsoft.com/office/drawing/2014/main" val="4266278162"/>
                  </a:ext>
                </a:extLst>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a:t>
                      </a:r>
                      <a:r>
                        <a:rPr lang="en-US" sz="1800" dirty="0" smtClean="0"/>
                        <a:t>Getting started with the Office 365 APIs</a:t>
                      </a:r>
                    </a:p>
                  </a:txBody>
                  <a:tcPr marL="93260" marR="93260" marT="46630" marB="46630" anchor="ctr"/>
                </a:tc>
                <a:extLst>
                  <a:ext uri="{0D108BD9-81ED-4DB2-BD59-A6C34878D82A}">
                    <a16:rowId xmlns:a16="http://schemas.microsoft.com/office/drawing/2014/main" val="10004"/>
                  </a:ext>
                </a:extLst>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 Moving Full Trust Code to the Cloud Using Repeatable Patterns and</a:t>
                      </a:r>
                      <a:r>
                        <a:rPr lang="en-US" sz="1800" b="0" baseline="0" dirty="0" smtClean="0"/>
                        <a:t> </a:t>
                      </a:r>
                      <a:r>
                        <a:rPr lang="en-US" sz="1800" b="0" dirty="0" smtClean="0"/>
                        <a:t>Best Practices</a:t>
                      </a:r>
                    </a:p>
                  </a:txBody>
                  <a:tcPr marL="93260" marR="93260" marT="46630" marB="46630" anchor="ctr"/>
                </a:tc>
                <a:extLst>
                  <a:ext uri="{0D108BD9-81ED-4DB2-BD59-A6C34878D82A}">
                    <a16:rowId xmlns:a16="http://schemas.microsoft.com/office/drawing/2014/main" val="10005"/>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6:</a:t>
                      </a:r>
                      <a:r>
                        <a:rPr lang="en-US" sz="1800" b="1" baseline="0" dirty="0" smtClean="0"/>
                        <a:t> Getting started with Mobile development with Office 365</a:t>
                      </a:r>
                      <a:endParaRPr lang="en-US" sz="1800" b="1" dirty="0" smtClean="0"/>
                    </a:p>
                  </a:txBody>
                  <a:tcPr marL="93260" marR="93260" marT="46630" marB="46630" anchor="ctr"/>
                </a:tc>
                <a:extLst>
                  <a:ext uri="{0D108BD9-81ED-4DB2-BD59-A6C34878D82A}">
                    <a16:rowId xmlns:a16="http://schemas.microsoft.com/office/drawing/2014/main" val="10006"/>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Setting up your Developer environment in Office 365</a:t>
                      </a:r>
                    </a:p>
                  </a:txBody>
                  <a:tcPr marL="93260" marR="93260" marT="46630" marB="46630" anchor="ctr"/>
                </a:tc>
                <a:extLst>
                  <a:ext uri="{0D108BD9-81ED-4DB2-BD59-A6C34878D82A}">
                    <a16:rowId xmlns:a16="http://schemas.microsoft.com/office/drawing/2014/main" val="10007"/>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Setting up your on-premises environment for app development</a:t>
                      </a:r>
                    </a:p>
                  </a:txBody>
                  <a:tcPr marL="93260" marR="93260" marT="46630" marB="4663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977759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ANDROID</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28675419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for iOS</a:t>
            </a:r>
            <a:endParaRPr lang="en-US" dirty="0"/>
          </a:p>
        </p:txBody>
      </p:sp>
      <p:sp>
        <p:nvSpPr>
          <p:cNvPr id="3" name="Text Placeholder 2"/>
          <p:cNvSpPr>
            <a:spLocks noGrp="1"/>
          </p:cNvSpPr>
          <p:nvPr>
            <p:ph type="body" sz="quarter" idx="10"/>
          </p:nvPr>
        </p:nvSpPr>
        <p:spPr/>
        <p:txBody>
          <a:bodyPr/>
          <a:lstStyle/>
          <a:p>
            <a:r>
              <a:rPr lang="en-US" dirty="0" smtClean="0"/>
              <a:t>Developing for iOS requires a Mac </a:t>
            </a:r>
            <a:r>
              <a:rPr lang="en-US" sz="2400" i="1" dirty="0" smtClean="0"/>
              <a:t>(or something running iOS)</a:t>
            </a:r>
            <a:endParaRPr lang="en-US" i="1" dirty="0" smtClean="0"/>
          </a:p>
          <a:p>
            <a:pPr lvl="1"/>
            <a:r>
              <a:rPr lang="en-US" dirty="0" smtClean="0"/>
              <a:t>Apple does not permit compilation of iOS apps on a non-iOS computer or device</a:t>
            </a:r>
          </a:p>
          <a:p>
            <a:pPr lvl="1"/>
            <a:r>
              <a:rPr lang="en-US" dirty="0" smtClean="0"/>
              <a:t>You either need (1) a Mac or (2) a Windows PC that’s paired with a Mac nearby</a:t>
            </a:r>
          </a:p>
          <a:p>
            <a:r>
              <a:rPr lang="en-US" dirty="0" smtClean="0"/>
              <a:t>Developing iOS apps</a:t>
            </a:r>
          </a:p>
          <a:p>
            <a:pPr lvl="1"/>
            <a:r>
              <a:rPr lang="en-US" dirty="0" smtClean="0"/>
              <a:t>The primary programming language is Objective C</a:t>
            </a:r>
          </a:p>
          <a:p>
            <a:pPr lvl="1"/>
            <a:r>
              <a:rPr lang="en-US" dirty="0" smtClean="0"/>
              <a:t>Many developers use the </a:t>
            </a:r>
            <a:r>
              <a:rPr lang="en-US" dirty="0" err="1" smtClean="0"/>
              <a:t>XCode</a:t>
            </a:r>
            <a:r>
              <a:rPr lang="en-US" dirty="0" smtClean="0"/>
              <a:t> IDE provided by Apple</a:t>
            </a:r>
          </a:p>
          <a:p>
            <a:pPr lvl="1"/>
            <a:r>
              <a:rPr lang="en-US" dirty="0" err="1" smtClean="0"/>
              <a:t>XCode</a:t>
            </a:r>
            <a:r>
              <a:rPr lang="en-US" dirty="0" smtClean="0"/>
              <a:t> also installs iOS SDK</a:t>
            </a:r>
          </a:p>
        </p:txBody>
      </p:sp>
      <p:pic>
        <p:nvPicPr>
          <p:cNvPr id="4" name="Picture 3"/>
          <p:cNvPicPr>
            <a:picLocks noChangeAspect="1"/>
          </p:cNvPicPr>
          <p:nvPr/>
        </p:nvPicPr>
        <p:blipFill>
          <a:blip r:embed="rId2"/>
          <a:stretch>
            <a:fillRect/>
          </a:stretch>
        </p:blipFill>
        <p:spPr>
          <a:xfrm>
            <a:off x="7559796" y="4415819"/>
            <a:ext cx="4010881" cy="2447456"/>
          </a:xfrm>
          <a:prstGeom prst="rect">
            <a:avLst/>
          </a:prstGeom>
        </p:spPr>
      </p:pic>
    </p:spTree>
    <p:extLst>
      <p:ext uri="{BB962C8B-B14F-4D97-AF65-F5344CB8AC3E}">
        <p14:creationId xmlns:p14="http://schemas.microsoft.com/office/powerpoint/2010/main" val="2801449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29" y="1201538"/>
            <a:ext cx="8857455" cy="5485011"/>
          </a:xfrm>
        </p:spPr>
        <p:txBody>
          <a:bodyPr lIns="146304" tIns="91440" rIns="146304" bIns="91440"/>
          <a:lstStyle/>
          <a:p>
            <a:r>
              <a:rPr lang="en-US" dirty="0"/>
              <a:t>Available </a:t>
            </a:r>
            <a:r>
              <a:rPr lang="en-US" dirty="0">
                <a:latin typeface="Segoe UI Semilight" panose="020B0402040204020203" pitchFamily="34" charset="0"/>
                <a:cs typeface="Segoe UI Semilight" panose="020B0402040204020203" pitchFamily="34" charset="0"/>
              </a:rPr>
              <a:t>today</a:t>
            </a:r>
            <a:r>
              <a:rPr lang="en-US" dirty="0"/>
              <a:t> </a:t>
            </a:r>
            <a:r>
              <a:rPr lang="en-US" dirty="0">
                <a:hlinkClick r:id="rId3"/>
              </a:rPr>
              <a:t>on </a:t>
            </a:r>
            <a:r>
              <a:rPr lang="en-US" dirty="0" smtClean="0">
                <a:hlinkClick r:id="rId3"/>
              </a:rPr>
              <a:t>GitHub</a:t>
            </a:r>
            <a:endParaRPr lang="en-US" dirty="0" smtClean="0"/>
          </a:p>
          <a:p>
            <a:r>
              <a:rPr lang="en-US" dirty="0" smtClean="0">
                <a:hlinkClick r:id="rId4"/>
              </a:rPr>
              <a:t>http://dev.office.com/iOS</a:t>
            </a:r>
            <a:r>
              <a:rPr lang="en-US" dirty="0" smtClean="0"/>
              <a:t> </a:t>
            </a:r>
            <a:endParaRPr lang="en-US" dirty="0"/>
          </a:p>
          <a:p>
            <a:r>
              <a:rPr lang="en-US" dirty="0"/>
              <a:t>SDK for native </a:t>
            </a:r>
            <a:r>
              <a:rPr lang="en-US" dirty="0" smtClean="0"/>
              <a:t>iOS apps </a:t>
            </a:r>
            <a:r>
              <a:rPr lang="en-US" dirty="0"/>
              <a:t>that use Office 365 APIs</a:t>
            </a:r>
          </a:p>
          <a:p>
            <a:r>
              <a:rPr lang="en-US" dirty="0"/>
              <a:t>Handles </a:t>
            </a:r>
            <a:r>
              <a:rPr lang="en-US" dirty="0" smtClean="0"/>
              <a:t>files</a:t>
            </a:r>
            <a:r>
              <a:rPr lang="en-US" dirty="0"/>
              <a:t>, </a:t>
            </a:r>
            <a:r>
              <a:rPr lang="en-US" dirty="0" smtClean="0"/>
              <a:t>mail</a:t>
            </a:r>
            <a:r>
              <a:rPr lang="en-US" dirty="0"/>
              <a:t>, </a:t>
            </a:r>
            <a:r>
              <a:rPr lang="en-US" dirty="0" smtClean="0"/>
              <a:t>contact and </a:t>
            </a:r>
            <a:r>
              <a:rPr lang="en-US" dirty="0"/>
              <a:t>c</a:t>
            </a:r>
            <a:r>
              <a:rPr lang="en-US" dirty="0" smtClean="0"/>
              <a:t>alendar</a:t>
            </a:r>
            <a:endParaRPr lang="en-US" dirty="0"/>
          </a:p>
          <a:p>
            <a:r>
              <a:rPr lang="en-US" dirty="0"/>
              <a:t>Integrates with </a:t>
            </a:r>
            <a:r>
              <a:rPr lang="en-US" dirty="0" smtClean="0"/>
              <a:t>AD authentication </a:t>
            </a:r>
            <a:r>
              <a:rPr lang="en-US" dirty="0"/>
              <a:t>l</a:t>
            </a:r>
            <a:r>
              <a:rPr lang="en-US" dirty="0" smtClean="0"/>
              <a:t>ibrary </a:t>
            </a:r>
            <a:endParaRPr lang="en-US" dirty="0"/>
          </a:p>
        </p:txBody>
      </p:sp>
      <p:sp>
        <p:nvSpPr>
          <p:cNvPr id="2" name="Title 1"/>
          <p:cNvSpPr>
            <a:spLocks noGrp="1"/>
          </p:cNvSpPr>
          <p:nvPr>
            <p:ph type="title"/>
          </p:nvPr>
        </p:nvSpPr>
        <p:spPr/>
        <p:txBody>
          <a:bodyPr/>
          <a:lstStyle/>
          <a:p>
            <a:r>
              <a:rPr lang="en-US" sz="5400" baseline="0" dirty="0" smtClean="0"/>
              <a:t>Office </a:t>
            </a:r>
            <a:r>
              <a:rPr lang="en-US" sz="5400" baseline="0" dirty="0"/>
              <a:t>365 </a:t>
            </a:r>
            <a:r>
              <a:rPr lang="en-US" sz="5400" dirty="0"/>
              <a:t>SDK for </a:t>
            </a:r>
            <a:r>
              <a:rPr lang="en-US" sz="5400" dirty="0" smtClean="0"/>
              <a:t>iOS</a:t>
            </a:r>
            <a:endParaRPr lang="en-US" sz="5400" dirty="0"/>
          </a:p>
        </p:txBody>
      </p:sp>
      <p:pic>
        <p:nvPicPr>
          <p:cNvPr id="4"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9429" y="1201538"/>
            <a:ext cx="2762409" cy="4580137"/>
          </a:xfrm>
          <a:prstGeom prst="rect">
            <a:avLst/>
          </a:prstGeom>
          <a:ln>
            <a:solidFill>
              <a:schemeClr val="bg1">
                <a:lumMod val="50000"/>
              </a:schemeClr>
            </a:solidFill>
          </a:ln>
        </p:spPr>
      </p:pic>
    </p:spTree>
    <p:extLst>
      <p:ext uri="{BB962C8B-B14F-4D97-AF65-F5344CB8AC3E}">
        <p14:creationId xmlns:p14="http://schemas.microsoft.com/office/powerpoint/2010/main" val="2757440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iOS</a:t>
            </a:r>
          </a:p>
          <a:p>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95071259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Multi-platform</a:t>
            </a:r>
            <a:endParaRPr lang="en-US" dirty="0"/>
          </a:p>
        </p:txBody>
      </p:sp>
      <p:sp>
        <p:nvSpPr>
          <p:cNvPr id="9" name="Subtitle 4"/>
          <p:cNvSpPr>
            <a:spLocks noGrp="1"/>
          </p:cNvSpPr>
          <p:nvPr>
            <p:ph type="subTitle" idx="1"/>
          </p:nvPr>
        </p:nvSpPr>
        <p:spPr/>
        <p:txBody>
          <a:bodyPr/>
          <a:lstStyle/>
          <a:p>
            <a:pPr lvl="0"/>
            <a:r>
              <a:rPr lang="en-US" sz="2800" dirty="0"/>
              <a:t>Getting started with Mobile development with Office 365</a:t>
            </a:r>
            <a:endParaRPr lang="en-US" dirty="0"/>
          </a:p>
        </p:txBody>
      </p:sp>
    </p:spTree>
    <p:extLst>
      <p:ext uri="{BB962C8B-B14F-4D97-AF65-F5344CB8AC3E}">
        <p14:creationId xmlns:p14="http://schemas.microsoft.com/office/powerpoint/2010/main" val="33005812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Hybrid App?</a:t>
            </a:r>
            <a:endParaRPr lang="en-US" dirty="0"/>
          </a:p>
        </p:txBody>
      </p:sp>
      <p:sp>
        <p:nvSpPr>
          <p:cNvPr id="3" name="Text Placeholder 2"/>
          <p:cNvSpPr>
            <a:spLocks noGrp="1"/>
          </p:cNvSpPr>
          <p:nvPr>
            <p:ph type="body" sz="quarter" idx="10"/>
          </p:nvPr>
        </p:nvSpPr>
        <p:spPr/>
        <p:txBody>
          <a:bodyPr/>
          <a:lstStyle/>
          <a:p>
            <a:r>
              <a:rPr lang="en-US" dirty="0" smtClean="0"/>
              <a:t>An app created with HTML5, CSS3 and JavaScript</a:t>
            </a:r>
          </a:p>
          <a:p>
            <a:r>
              <a:rPr lang="en-US" dirty="0" smtClean="0"/>
              <a:t>Available through an app store</a:t>
            </a:r>
          </a:p>
          <a:p>
            <a:pPr lvl="1"/>
            <a:r>
              <a:rPr lang="en-US" dirty="0" smtClean="0"/>
              <a:t>Different than a mobile web site</a:t>
            </a:r>
          </a:p>
          <a:p>
            <a:r>
              <a:rPr lang="en-US" dirty="0" smtClean="0"/>
              <a:t>Hybrid app runs in browser of mobile device</a:t>
            </a:r>
          </a:p>
          <a:p>
            <a:pPr lvl="1"/>
            <a:r>
              <a:rPr lang="en-US" dirty="0" err="1" smtClean="0"/>
              <a:t>Chromeless</a:t>
            </a:r>
            <a:r>
              <a:rPr lang="en-US" dirty="0" smtClean="0"/>
              <a:t> (no browser title bar, navigation buttons, etc.)</a:t>
            </a:r>
          </a:p>
          <a:p>
            <a:pPr lvl="1"/>
            <a:r>
              <a:rPr lang="en-US" dirty="0" smtClean="0"/>
              <a:t>HTML, CSS and JavaScript downloaded and run locally from device</a:t>
            </a:r>
          </a:p>
          <a:p>
            <a:pPr lvl="1"/>
            <a:r>
              <a:rPr lang="en-US" dirty="0" smtClean="0"/>
              <a:t>App launched in full screen mode</a:t>
            </a:r>
          </a:p>
          <a:p>
            <a:pPr lvl="1"/>
            <a:r>
              <a:rPr lang="en-US" dirty="0" smtClean="0"/>
              <a:t>User isn’t aware that app is using browser</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spTree>
    <p:extLst>
      <p:ext uri="{BB962C8B-B14F-4D97-AF65-F5344CB8AC3E}">
        <p14:creationId xmlns:p14="http://schemas.microsoft.com/office/powerpoint/2010/main" val="30030913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Cordova?</a:t>
            </a:r>
            <a:endParaRPr lang="en-US" dirty="0"/>
          </a:p>
        </p:txBody>
      </p:sp>
      <p:sp>
        <p:nvSpPr>
          <p:cNvPr id="3" name="Text Placeholder 2"/>
          <p:cNvSpPr>
            <a:spLocks noGrp="1"/>
          </p:cNvSpPr>
          <p:nvPr>
            <p:ph type="body" sz="quarter" idx="10"/>
          </p:nvPr>
        </p:nvSpPr>
        <p:spPr/>
        <p:txBody>
          <a:bodyPr/>
          <a:lstStyle/>
          <a:p>
            <a:r>
              <a:rPr lang="en-US" sz="2856" dirty="0"/>
              <a:t>A platform for developing hybrid apps with HTML, CSS and JavaScript</a:t>
            </a:r>
          </a:p>
          <a:p>
            <a:r>
              <a:rPr lang="en-US" sz="2856" dirty="0"/>
              <a:t>An open source collection of JavaScript device APIs</a:t>
            </a:r>
          </a:p>
          <a:p>
            <a:r>
              <a:rPr lang="en-US" sz="2856" dirty="0"/>
              <a:t>Something that abstracts away device specific APIs</a:t>
            </a:r>
          </a:p>
          <a:p>
            <a:r>
              <a:rPr lang="en-US" sz="2856" dirty="0"/>
              <a:t>Toolsets built on top of Cordova</a:t>
            </a:r>
          </a:p>
          <a:p>
            <a:pPr lvl="1"/>
            <a:r>
              <a:rPr lang="en-US" dirty="0" err="1" smtClean="0"/>
              <a:t>PhoneGap</a:t>
            </a:r>
            <a:r>
              <a:rPr lang="en-US" dirty="0"/>
              <a:t> </a:t>
            </a:r>
            <a:r>
              <a:rPr lang="en-US" dirty="0" smtClean="0"/>
              <a:t>(Adobe)</a:t>
            </a:r>
            <a:endParaRPr lang="en-US" dirty="0" smtClean="0"/>
          </a:p>
          <a:p>
            <a:pPr lvl="1"/>
            <a:r>
              <a:rPr lang="en-US" dirty="0" err="1" smtClean="0"/>
              <a:t>AppBuilder</a:t>
            </a:r>
            <a:r>
              <a:rPr lang="en-US" dirty="0" smtClean="0"/>
              <a:t> (</a:t>
            </a:r>
            <a:r>
              <a:rPr lang="en-US" dirty="0" err="1" smtClean="0"/>
              <a:t>Telerik</a:t>
            </a:r>
            <a:r>
              <a:rPr lang="en-US" dirty="0" smtClean="0"/>
              <a:t>)</a:t>
            </a:r>
          </a:p>
          <a:p>
            <a:pPr lvl="1"/>
            <a:endParaRPr lang="en-US" sz="1632"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pic>
        <p:nvPicPr>
          <p:cNvPr id="5" name="Picture 4"/>
          <p:cNvPicPr>
            <a:picLocks noChangeAspect="1"/>
          </p:cNvPicPr>
          <p:nvPr/>
        </p:nvPicPr>
        <p:blipFill>
          <a:blip r:embed="rId2"/>
          <a:stretch>
            <a:fillRect/>
          </a:stretch>
        </p:blipFill>
        <p:spPr>
          <a:xfrm>
            <a:off x="4539786" y="3519339"/>
            <a:ext cx="7580170" cy="3330471"/>
          </a:xfrm>
          <a:prstGeom prst="rect">
            <a:avLst/>
          </a:prstGeom>
          <a:ln>
            <a:solidFill>
              <a:schemeClr val="bg1">
                <a:lumMod val="50000"/>
              </a:schemeClr>
            </a:solidFill>
          </a:ln>
        </p:spPr>
      </p:pic>
    </p:spTree>
    <p:extLst>
      <p:ext uri="{BB962C8B-B14F-4D97-AF65-F5344CB8AC3E}">
        <p14:creationId xmlns:p14="http://schemas.microsoft.com/office/powerpoint/2010/main" val="114952644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1948" y="1104117"/>
            <a:ext cx="11551519" cy="5752276"/>
            <a:chOff x="1186106" y="1646748"/>
            <a:chExt cx="10701094" cy="5075816"/>
          </a:xfrm>
        </p:grpSpPr>
        <p:pic>
          <p:nvPicPr>
            <p:cNvPr id="2" name="Picture 1"/>
            <p:cNvPicPr>
              <a:picLocks noChangeAspect="1"/>
            </p:cNvPicPr>
            <p:nvPr/>
          </p:nvPicPr>
          <p:blipFill>
            <a:blip r:embed="rId2"/>
            <a:stretch>
              <a:fillRect/>
            </a:stretch>
          </p:blipFill>
          <p:spPr>
            <a:xfrm>
              <a:off x="1186106" y="1646748"/>
              <a:ext cx="7390335" cy="3007530"/>
            </a:xfrm>
            <a:prstGeom prst="rect">
              <a:avLst/>
            </a:prstGeom>
            <a:ln>
              <a:solidFill>
                <a:schemeClr val="bg1">
                  <a:lumMod val="50000"/>
                </a:schemeClr>
              </a:solidFill>
            </a:ln>
          </p:spPr>
        </p:pic>
        <p:pic>
          <p:nvPicPr>
            <p:cNvPr id="3" name="Picture 2"/>
            <p:cNvPicPr>
              <a:picLocks noChangeAspect="1"/>
            </p:cNvPicPr>
            <p:nvPr/>
          </p:nvPicPr>
          <p:blipFill>
            <a:blip r:embed="rId3"/>
            <a:stretch>
              <a:fillRect/>
            </a:stretch>
          </p:blipFill>
          <p:spPr>
            <a:xfrm>
              <a:off x="6040879" y="4067438"/>
              <a:ext cx="5846321" cy="2655126"/>
            </a:xfrm>
            <a:prstGeom prst="rect">
              <a:avLst/>
            </a:prstGeom>
            <a:ln>
              <a:solidFill>
                <a:schemeClr val="bg1">
                  <a:lumMod val="50000"/>
                </a:schemeClr>
              </a:solidFill>
            </a:ln>
          </p:spPr>
        </p:pic>
      </p:grpSp>
      <p:sp>
        <p:nvSpPr>
          <p:cNvPr id="4" name="Title 3"/>
          <p:cNvSpPr>
            <a:spLocks noGrp="1"/>
          </p:cNvSpPr>
          <p:nvPr>
            <p:ph type="title"/>
          </p:nvPr>
        </p:nvSpPr>
        <p:spPr/>
        <p:txBody>
          <a:bodyPr/>
          <a:lstStyle/>
          <a:p>
            <a:r>
              <a:rPr lang="en-US" sz="4896" dirty="0"/>
              <a:t>Multi-Device Hybrid Apps for Visual Studio</a:t>
            </a:r>
          </a:p>
        </p:txBody>
      </p:sp>
    </p:spTree>
    <p:extLst>
      <p:ext uri="{BB962C8B-B14F-4D97-AF65-F5344CB8AC3E}">
        <p14:creationId xmlns:p14="http://schemas.microsoft.com/office/powerpoint/2010/main" val="26352142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58601" y="2687240"/>
            <a:ext cx="7695320" cy="3980338"/>
          </a:xfrm>
          <a:prstGeom prst="rect">
            <a:avLst/>
          </a:prstGeom>
        </p:spPr>
      </p:pic>
      <p:sp>
        <p:nvSpPr>
          <p:cNvPr id="5" name="Title 4"/>
          <p:cNvSpPr>
            <a:spLocks noGrp="1"/>
          </p:cNvSpPr>
          <p:nvPr>
            <p:ph type="title"/>
          </p:nvPr>
        </p:nvSpPr>
        <p:spPr/>
        <p:txBody>
          <a:bodyPr/>
          <a:lstStyle/>
          <a:p>
            <a:r>
              <a:rPr lang="en-US" dirty="0" smtClean="0"/>
              <a:t>Creating a Cordova App</a:t>
            </a:r>
            <a:endParaRPr lang="en-US" dirty="0"/>
          </a:p>
        </p:txBody>
      </p:sp>
      <p:sp>
        <p:nvSpPr>
          <p:cNvPr id="6" name="Text Placeholder 5"/>
          <p:cNvSpPr>
            <a:spLocks noGrp="1"/>
          </p:cNvSpPr>
          <p:nvPr>
            <p:ph type="body" sz="quarter" idx="10"/>
          </p:nvPr>
        </p:nvSpPr>
        <p:spPr/>
        <p:txBody>
          <a:bodyPr/>
          <a:lstStyle/>
          <a:p>
            <a:r>
              <a:rPr lang="en-US" dirty="0" smtClean="0"/>
              <a:t>Use the Blank App (Apache Cordova) template</a:t>
            </a:r>
          </a:p>
          <a:p>
            <a:pPr lvl="1"/>
            <a:r>
              <a:rPr lang="en-US" dirty="0" smtClean="0"/>
              <a:t>Templates &gt; JavaScript &gt; Multi-Device Hybrid Apps</a:t>
            </a:r>
            <a:endParaRPr lang="en-US" dirty="0"/>
          </a:p>
        </p:txBody>
      </p:sp>
    </p:spTree>
    <p:extLst>
      <p:ext uri="{BB962C8B-B14F-4D97-AF65-F5344CB8AC3E}">
        <p14:creationId xmlns:p14="http://schemas.microsoft.com/office/powerpoint/2010/main" val="132725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7023" y="2781161"/>
            <a:ext cx="8987491" cy="4096068"/>
          </a:xfrm>
          <a:prstGeom prst="rect">
            <a:avLst/>
          </a:prstGeom>
        </p:spPr>
      </p:pic>
      <p:sp>
        <p:nvSpPr>
          <p:cNvPr id="3" name="Title 2"/>
          <p:cNvSpPr>
            <a:spLocks noGrp="1"/>
          </p:cNvSpPr>
          <p:nvPr>
            <p:ph type="title"/>
          </p:nvPr>
        </p:nvSpPr>
        <p:spPr/>
        <p:txBody>
          <a:bodyPr/>
          <a:lstStyle/>
          <a:p>
            <a:r>
              <a:rPr lang="en-US" dirty="0" smtClean="0"/>
              <a:t>Debugging with Ripple</a:t>
            </a:r>
            <a:endParaRPr lang="en-US" dirty="0"/>
          </a:p>
        </p:txBody>
      </p:sp>
      <p:sp>
        <p:nvSpPr>
          <p:cNvPr id="4" name="Text Placeholder 3"/>
          <p:cNvSpPr>
            <a:spLocks noGrp="1"/>
          </p:cNvSpPr>
          <p:nvPr>
            <p:ph type="body" sz="quarter" idx="10"/>
          </p:nvPr>
        </p:nvSpPr>
        <p:spPr/>
        <p:txBody>
          <a:bodyPr/>
          <a:lstStyle/>
          <a:p>
            <a:r>
              <a:rPr lang="en-US" sz="3672" dirty="0"/>
              <a:t>Included with Android SDK</a:t>
            </a:r>
          </a:p>
          <a:p>
            <a:r>
              <a:rPr lang="en-US" sz="3672" dirty="0"/>
              <a:t>Runs inside Chrome browser</a:t>
            </a:r>
          </a:p>
        </p:txBody>
      </p:sp>
    </p:spTree>
    <p:extLst>
      <p:ext uri="{BB962C8B-B14F-4D97-AF65-F5344CB8AC3E}">
        <p14:creationId xmlns:p14="http://schemas.microsoft.com/office/powerpoint/2010/main" val="17177374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914363">
              <a:lnSpc>
                <a:spcPct val="100000"/>
              </a:lnSpc>
              <a:spcBef>
                <a:spcPts val="0"/>
              </a:spcBef>
              <a:defRPr/>
            </a:pPr>
            <a:r>
              <a:rPr lang="en-US" sz="5400" dirty="0"/>
              <a:t>Getting started with Mobile development with Office 365</a:t>
            </a:r>
          </a:p>
        </p:txBody>
      </p:sp>
      <p:sp>
        <p:nvSpPr>
          <p:cNvPr id="5" name="Subtitle 4"/>
          <p:cNvSpPr>
            <a:spLocks noGrp="1"/>
          </p:cNvSpPr>
          <p:nvPr>
            <p:ph type="subTitle" idx="1"/>
          </p:nvPr>
        </p:nvSpPr>
        <p:spPr>
          <a:xfrm>
            <a:off x="543079" y="4830051"/>
            <a:ext cx="7795851" cy="1916182"/>
          </a:xfrm>
        </p:spPr>
        <p:txBody>
          <a:bodyPr/>
          <a:lstStyle/>
          <a:p>
            <a:endParaRPr lang="en-US" dirty="0"/>
          </a:p>
        </p:txBody>
      </p:sp>
    </p:spTree>
    <p:extLst>
      <p:ext uri="{BB962C8B-B14F-4D97-AF65-F5344CB8AC3E}">
        <p14:creationId xmlns:p14="http://schemas.microsoft.com/office/powerpoint/2010/main" val="1319561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Debugging with Windows Phone</a:t>
            </a:r>
          </a:p>
        </p:txBody>
      </p:sp>
      <p:sp>
        <p:nvSpPr>
          <p:cNvPr id="6" name="Text Placeholder 5"/>
          <p:cNvSpPr>
            <a:spLocks noGrp="1"/>
          </p:cNvSpPr>
          <p:nvPr>
            <p:ph type="body" sz="quarter" idx="10"/>
          </p:nvPr>
        </p:nvSpPr>
        <p:spPr/>
        <p:txBody>
          <a:bodyPr/>
          <a:lstStyle/>
          <a:p>
            <a:r>
              <a:rPr lang="en-US" dirty="0" smtClean="0"/>
              <a:t>You can use a Windows Phone emulator</a:t>
            </a:r>
          </a:p>
          <a:p>
            <a:r>
              <a:rPr lang="en-US" dirty="0" smtClean="0"/>
              <a:t>You can use an attached Windows Phone device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30</a:t>
            </a:fld>
            <a:endParaRPr lang="en-US" dirty="0"/>
          </a:p>
        </p:txBody>
      </p:sp>
      <p:pic>
        <p:nvPicPr>
          <p:cNvPr id="4" name="Picture 3"/>
          <p:cNvPicPr>
            <a:picLocks noChangeAspect="1"/>
          </p:cNvPicPr>
          <p:nvPr/>
        </p:nvPicPr>
        <p:blipFill>
          <a:blip r:embed="rId2"/>
          <a:stretch>
            <a:fillRect/>
          </a:stretch>
        </p:blipFill>
        <p:spPr>
          <a:xfrm>
            <a:off x="1276650" y="3089324"/>
            <a:ext cx="6368911" cy="3531909"/>
          </a:xfrm>
          <a:prstGeom prst="rect">
            <a:avLst/>
          </a:prstGeom>
        </p:spPr>
      </p:pic>
    </p:spTree>
    <p:extLst>
      <p:ext uri="{BB962C8B-B14F-4D97-AF65-F5344CB8AC3E}">
        <p14:creationId xmlns:p14="http://schemas.microsoft.com/office/powerpoint/2010/main" val="5510343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smtClean="0"/>
              <a:t>Cordova</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4221918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Xamarin?</a:t>
            </a:r>
            <a:endParaRPr lang="en-US" dirty="0"/>
          </a:p>
        </p:txBody>
      </p:sp>
      <p:sp>
        <p:nvSpPr>
          <p:cNvPr id="3" name="Text Placeholder 2"/>
          <p:cNvSpPr>
            <a:spLocks noGrp="1"/>
          </p:cNvSpPr>
          <p:nvPr>
            <p:ph type="body" sz="quarter" idx="10"/>
          </p:nvPr>
        </p:nvSpPr>
        <p:spPr/>
        <p:txBody>
          <a:bodyPr/>
          <a:lstStyle/>
          <a:p>
            <a:r>
              <a:rPr lang="en-US" sz="3264" dirty="0"/>
              <a:t>A Company and a Development Platform</a:t>
            </a:r>
          </a:p>
          <a:p>
            <a:pPr lvl="1"/>
            <a:r>
              <a:rPr lang="en-US" sz="2040" dirty="0"/>
              <a:t>Developing on Xamarin platform requires monthly or yearly subscription</a:t>
            </a:r>
          </a:p>
          <a:p>
            <a:pPr lvl="1"/>
            <a:r>
              <a:rPr lang="en-US" sz="2040" dirty="0"/>
              <a:t>You can get a free 30-day trial </a:t>
            </a:r>
            <a:r>
              <a:rPr lang="en-US" sz="2040" i="1" dirty="0"/>
              <a:t>(90-day trial available for MSDN subscribers)</a:t>
            </a:r>
          </a:p>
          <a:p>
            <a:pPr>
              <a:lnSpc>
                <a:spcPct val="150000"/>
              </a:lnSpc>
            </a:pPr>
            <a:r>
              <a:rPr lang="en-US" sz="3264" dirty="0"/>
              <a:t>Xamarin Development based on the .NET framework</a:t>
            </a:r>
          </a:p>
          <a:p>
            <a:pPr lvl="1"/>
            <a:r>
              <a:rPr lang="en-US" sz="2040" dirty="0"/>
              <a:t>You write code using C# and the .NET framework class libraries</a:t>
            </a:r>
            <a:endParaRPr lang="en-US" sz="3264" dirty="0"/>
          </a:p>
          <a:p>
            <a:pPr>
              <a:lnSpc>
                <a:spcPct val="150000"/>
              </a:lnSpc>
            </a:pPr>
            <a:r>
              <a:rPr lang="en-US" sz="3264" dirty="0"/>
              <a:t>Xamarin Platform supported across many OSs and devices</a:t>
            </a:r>
          </a:p>
          <a:p>
            <a:pPr lvl="1"/>
            <a:r>
              <a:rPr lang="en-US" sz="2040" dirty="0"/>
              <a:t>Android</a:t>
            </a:r>
          </a:p>
          <a:p>
            <a:pPr lvl="1"/>
            <a:r>
              <a:rPr lang="en-US" sz="2040" dirty="0"/>
              <a:t>iOS and Mac</a:t>
            </a:r>
          </a:p>
          <a:p>
            <a:pPr lvl="1"/>
            <a:r>
              <a:rPr lang="en-US" sz="2040" dirty="0"/>
              <a:t>Windows and Windows Phone</a:t>
            </a:r>
          </a:p>
        </p:txBody>
      </p:sp>
      <p:sp>
        <p:nvSpPr>
          <p:cNvPr id="4" name="Slide Number Placeholder 3"/>
          <p:cNvSpPr>
            <a:spLocks noGrp="1"/>
          </p:cNvSpPr>
          <p:nvPr>
            <p:ph type="sldNum" sz="quarter" idx="12"/>
          </p:nvPr>
        </p:nvSpPr>
        <p:spPr/>
        <p:txBody>
          <a:bodyPr/>
          <a:lstStyle/>
          <a:p>
            <a:fld id="{727B4C2D-45E2-4621-8491-2995EB46A674}" type="slidenum">
              <a:rPr lang="en-US" smtClean="0"/>
              <a:pPr/>
              <a:t>32</a:t>
            </a:fld>
            <a:endParaRPr lang="en-US" dirty="0"/>
          </a:p>
        </p:txBody>
      </p:sp>
      <p:pic>
        <p:nvPicPr>
          <p:cNvPr id="5" name="Picture 4"/>
          <p:cNvPicPr>
            <a:picLocks noChangeAspect="1"/>
          </p:cNvPicPr>
          <p:nvPr/>
        </p:nvPicPr>
        <p:blipFill>
          <a:blip r:embed="rId2"/>
          <a:stretch>
            <a:fillRect/>
          </a:stretch>
        </p:blipFill>
        <p:spPr>
          <a:xfrm>
            <a:off x="5317063" y="4644202"/>
            <a:ext cx="4318081" cy="2106578"/>
          </a:xfrm>
          <a:prstGeom prst="rect">
            <a:avLst/>
          </a:prstGeom>
          <a:ln>
            <a:solidFill>
              <a:schemeClr val="bg1">
                <a:lumMod val="50000"/>
              </a:schemeClr>
            </a:solidFill>
          </a:ln>
        </p:spPr>
      </p:pic>
    </p:spTree>
    <p:extLst>
      <p:ext uri="{BB962C8B-B14F-4D97-AF65-F5344CB8AC3E}">
        <p14:creationId xmlns:p14="http://schemas.microsoft.com/office/powerpoint/2010/main" val="185011259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the Xamarin Platform</a:t>
            </a:r>
            <a:endParaRPr lang="en-US" dirty="0"/>
          </a:p>
        </p:txBody>
      </p:sp>
      <p:sp>
        <p:nvSpPr>
          <p:cNvPr id="3" name="Text Placeholder 2"/>
          <p:cNvSpPr>
            <a:spLocks noGrp="1"/>
          </p:cNvSpPr>
          <p:nvPr>
            <p:ph type="body" sz="quarter" idx="10"/>
          </p:nvPr>
        </p:nvSpPr>
        <p:spPr/>
        <p:txBody>
          <a:bodyPr/>
          <a:lstStyle/>
          <a:p>
            <a:r>
              <a:rPr lang="en-US" dirty="0" smtClean="0"/>
              <a:t>Xamarin Platform’s Key Value Proposition</a:t>
            </a:r>
          </a:p>
          <a:p>
            <a:pPr lvl="1"/>
            <a:r>
              <a:rPr lang="en-US" dirty="0" smtClean="0"/>
              <a:t>Provide update-to-date versions of .NET on </a:t>
            </a:r>
            <a:r>
              <a:rPr lang="en-US" dirty="0" err="1" smtClean="0"/>
              <a:t>Xamarin.iOS</a:t>
            </a:r>
            <a:r>
              <a:rPr lang="en-US" dirty="0" smtClean="0"/>
              <a:t> and </a:t>
            </a:r>
            <a:r>
              <a:rPr lang="en-US" dirty="0" err="1" smtClean="0"/>
              <a:t>Xamarin.Android</a:t>
            </a:r>
            <a:endParaRPr lang="en-US" dirty="0" smtClean="0"/>
          </a:p>
          <a:p>
            <a:pPr lvl="1"/>
            <a:r>
              <a:rPr lang="en-US" dirty="0" smtClean="0"/>
              <a:t>Allow you to leverage skills you already have with Visual Studio, C# and .NET</a:t>
            </a:r>
          </a:p>
          <a:p>
            <a:pPr lvl="1"/>
            <a:r>
              <a:rPr lang="en-US" dirty="0" smtClean="0"/>
              <a:t>Support latest C# features such as support for </a:t>
            </a:r>
            <a:r>
              <a:rPr lang="en-US" sz="1836" dirty="0" err="1">
                <a:solidFill>
                  <a:srgbClr val="C00000"/>
                </a:solidFill>
                <a:latin typeface="Lucida Console" panose="020B0609040504020204" pitchFamily="49" charset="0"/>
              </a:rPr>
              <a:t>async</a:t>
            </a:r>
            <a:r>
              <a:rPr lang="en-US" sz="2040" dirty="0"/>
              <a:t> </a:t>
            </a:r>
            <a:r>
              <a:rPr lang="en-US" dirty="0" smtClean="0"/>
              <a:t>and </a:t>
            </a:r>
            <a:r>
              <a:rPr lang="en-US" sz="1836" b="1" dirty="0">
                <a:solidFill>
                  <a:srgbClr val="C00000"/>
                </a:solidFill>
              </a:rPr>
              <a:t>await</a:t>
            </a:r>
            <a:endParaRPr lang="en-US" b="1" dirty="0">
              <a:solidFill>
                <a:srgbClr val="C00000"/>
              </a:solidFill>
            </a:endParaRPr>
          </a:p>
        </p:txBody>
      </p:sp>
      <p:grpSp>
        <p:nvGrpSpPr>
          <p:cNvPr id="4" name="Group 3"/>
          <p:cNvGrpSpPr/>
          <p:nvPr/>
        </p:nvGrpSpPr>
        <p:grpSpPr>
          <a:xfrm>
            <a:off x="929548" y="3560940"/>
            <a:ext cx="10174765" cy="2743451"/>
            <a:chOff x="390526" y="2963918"/>
            <a:chExt cx="11445765" cy="3086154"/>
          </a:xfrm>
        </p:grpSpPr>
        <p:sp>
          <p:nvSpPr>
            <p:cNvPr id="5" name="Rounded Rectangle 4"/>
            <p:cNvSpPr/>
            <p:nvPr/>
          </p:nvSpPr>
          <p:spPr bwMode="auto">
            <a:xfrm>
              <a:off x="390526" y="2963918"/>
              <a:ext cx="11445765" cy="3086154"/>
            </a:xfrm>
            <a:prstGeom prst="roundRect">
              <a:avLst>
                <a:gd name="adj" fmla="val 7170"/>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17792" y="3721337"/>
              <a:ext cx="2718103" cy="1526000"/>
            </a:xfrm>
            <a:prstGeom prst="rect">
              <a:avLst/>
            </a:prstGeom>
            <a:solidFill>
              <a:schemeClr val="accent5">
                <a:lumMod val="40000"/>
                <a:lumOff val="6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186521"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Linux</a:t>
              </a:r>
            </a:p>
          </p:txBody>
        </p:sp>
        <p:sp>
          <p:nvSpPr>
            <p:cNvPr id="10" name="Rounded Rectangle 9"/>
            <p:cNvSpPr/>
            <p:nvPr/>
          </p:nvSpPr>
          <p:spPr bwMode="auto">
            <a:xfrm>
              <a:off x="875447" y="3969331"/>
              <a:ext cx="2327945" cy="639084"/>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Mono</a:t>
              </a:r>
            </a:p>
            <a:p>
              <a:pPr algn="ctr" defTabSz="932290" fontAlgn="base">
                <a:spcBef>
                  <a:spcPct val="0"/>
                </a:spcBef>
                <a:spcAft>
                  <a:spcPct val="0"/>
                </a:spcAft>
              </a:pPr>
              <a:r>
                <a:rPr lang="en-US" sz="1122" i="1" dirty="0">
                  <a:gradFill>
                    <a:gsLst>
                      <a:gs pos="0">
                        <a:srgbClr val="FFFFFF"/>
                      </a:gs>
                      <a:gs pos="100000">
                        <a:srgbClr val="FFFFFF"/>
                      </a:gs>
                    </a:gsLst>
                    <a:lin ang="5400000" scaled="0"/>
                  </a:gradFill>
                  <a:ea typeface="Segoe UI" pitchFamily="34" charset="0"/>
                  <a:cs typeface="Segoe UI" pitchFamily="34" charset="0"/>
                </a:rPr>
                <a:t>CLR &amp; .NET</a:t>
              </a:r>
            </a:p>
          </p:txBody>
        </p:sp>
        <p:sp>
          <p:nvSpPr>
            <p:cNvPr id="11" name="Rectangle 10"/>
            <p:cNvSpPr/>
            <p:nvPr/>
          </p:nvSpPr>
          <p:spPr bwMode="auto">
            <a:xfrm>
              <a:off x="4551436" y="3184971"/>
              <a:ext cx="2870510" cy="1176110"/>
            </a:xfrm>
            <a:prstGeom prst="rect">
              <a:avLst/>
            </a:prstGeom>
            <a:solidFill>
              <a:schemeClr val="accent5">
                <a:lumMod val="60000"/>
                <a:lumOff val="4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iOS</a:t>
              </a:r>
            </a:p>
          </p:txBody>
        </p:sp>
        <p:sp>
          <p:nvSpPr>
            <p:cNvPr id="12" name="Rounded Rectangle 11"/>
            <p:cNvSpPr/>
            <p:nvPr/>
          </p:nvSpPr>
          <p:spPr bwMode="auto">
            <a:xfrm>
              <a:off x="4709091" y="3397774"/>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err="1">
                  <a:gradFill>
                    <a:gsLst>
                      <a:gs pos="0">
                        <a:srgbClr val="FFFFFF"/>
                      </a:gs>
                      <a:gs pos="100000">
                        <a:srgbClr val="FFFFFF"/>
                      </a:gs>
                    </a:gsLst>
                    <a:lin ang="5400000" scaled="0"/>
                  </a:gradFill>
                  <a:ea typeface="Segoe UI" pitchFamily="34" charset="0"/>
                  <a:cs typeface="Segoe UI" pitchFamily="34" charset="0"/>
                </a:rPr>
                <a:t>MonoTouch</a:t>
              </a: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4577710" y="4588097"/>
              <a:ext cx="2870510" cy="1176110"/>
            </a:xfrm>
            <a:prstGeom prst="rect">
              <a:avLst/>
            </a:prstGeom>
            <a:solidFill>
              <a:schemeClr val="accent5">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Android</a:t>
              </a:r>
            </a:p>
          </p:txBody>
        </p:sp>
        <p:sp>
          <p:nvSpPr>
            <p:cNvPr id="14" name="Rounded Rectangle 13"/>
            <p:cNvSpPr/>
            <p:nvPr/>
          </p:nvSpPr>
          <p:spPr bwMode="auto">
            <a:xfrm>
              <a:off x="4735365" y="4800900"/>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Mono for Android</a:t>
              </a:r>
            </a:p>
          </p:txBody>
        </p:sp>
        <p:sp>
          <p:nvSpPr>
            <p:cNvPr id="16" name="Right Arrow 15"/>
            <p:cNvSpPr/>
            <p:nvPr/>
          </p:nvSpPr>
          <p:spPr bwMode="auto">
            <a:xfrm>
              <a:off x="3675001" y="3578768"/>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3680258" y="4981903"/>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8540106" y="3179721"/>
              <a:ext cx="2870510" cy="1176110"/>
            </a:xfrm>
            <a:prstGeom prst="rect">
              <a:avLst/>
            </a:prstGeom>
            <a:solidFill>
              <a:schemeClr val="accent4">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iOS</a:t>
              </a:r>
            </a:p>
          </p:txBody>
        </p:sp>
        <p:sp>
          <p:nvSpPr>
            <p:cNvPr id="19" name="Rounded Rectangle 18"/>
            <p:cNvSpPr/>
            <p:nvPr/>
          </p:nvSpPr>
          <p:spPr bwMode="auto">
            <a:xfrm>
              <a:off x="8697761" y="3392524"/>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err="1">
                  <a:gradFill>
                    <a:gsLst>
                      <a:gs pos="0">
                        <a:srgbClr val="FFFFFF"/>
                      </a:gs>
                      <a:gs pos="100000">
                        <a:srgbClr val="FFFFFF"/>
                      </a:gs>
                    </a:gsLst>
                    <a:lin ang="5400000" scaled="0"/>
                  </a:gradFill>
                  <a:ea typeface="Segoe UI" pitchFamily="34" charset="0"/>
                  <a:cs typeface="Segoe UI" pitchFamily="34" charset="0"/>
                </a:rPr>
                <a:t>Xamarin.iOS</a:t>
              </a: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8566380" y="4582847"/>
              <a:ext cx="2870510" cy="1176110"/>
            </a:xfrm>
            <a:prstGeom prst="rect">
              <a:avLst/>
            </a:prstGeom>
            <a:solidFill>
              <a:schemeClr val="accent4">
                <a:lumMod val="5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Android</a:t>
              </a:r>
            </a:p>
          </p:txBody>
        </p:sp>
        <p:sp>
          <p:nvSpPr>
            <p:cNvPr id="21" name="Rounded Rectangle 20"/>
            <p:cNvSpPr/>
            <p:nvPr/>
          </p:nvSpPr>
          <p:spPr bwMode="auto">
            <a:xfrm>
              <a:off x="8724035" y="4795650"/>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err="1">
                  <a:gradFill>
                    <a:gsLst>
                      <a:gs pos="0">
                        <a:srgbClr val="FFFFFF"/>
                      </a:gs>
                      <a:gs pos="100000">
                        <a:srgbClr val="FFFFFF"/>
                      </a:gs>
                    </a:gsLst>
                    <a:lin ang="5400000" scaled="0"/>
                  </a:gradFill>
                  <a:ea typeface="Segoe UI" pitchFamily="34" charset="0"/>
                  <a:cs typeface="Segoe UI" pitchFamily="34" charset="0"/>
                </a:rPr>
                <a:t>Xamarin.Android</a:t>
              </a: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22" name="Right Arrow 21"/>
            <p:cNvSpPr/>
            <p:nvPr/>
          </p:nvSpPr>
          <p:spPr bwMode="auto">
            <a:xfrm>
              <a:off x="7663671" y="3573518"/>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23" name="Right Arrow 22"/>
            <p:cNvSpPr/>
            <p:nvPr/>
          </p:nvSpPr>
          <p:spPr bwMode="auto">
            <a:xfrm>
              <a:off x="7668928" y="4976653"/>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4852157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Setup</a:t>
            </a:r>
            <a:endParaRPr lang="en-US" dirty="0"/>
          </a:p>
        </p:txBody>
      </p:sp>
      <p:sp>
        <p:nvSpPr>
          <p:cNvPr id="3" name="Text Placeholder 2"/>
          <p:cNvSpPr>
            <a:spLocks noGrp="1"/>
          </p:cNvSpPr>
          <p:nvPr>
            <p:ph type="body" sz="quarter" idx="10"/>
          </p:nvPr>
        </p:nvSpPr>
        <p:spPr/>
        <p:txBody>
          <a:bodyPr/>
          <a:lstStyle/>
          <a:p>
            <a:r>
              <a:rPr lang="en-US" dirty="0" smtClean="0"/>
              <a:t>Visual Studio 2013 with Update 4</a:t>
            </a:r>
          </a:p>
          <a:p>
            <a:r>
              <a:rPr lang="en-US" dirty="0" smtClean="0"/>
              <a:t>Install Xamarin</a:t>
            </a:r>
          </a:p>
          <a:p>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34</a:t>
            </a:fld>
            <a:endParaRPr lang="en-US" dirty="0"/>
          </a:p>
        </p:txBody>
      </p:sp>
      <p:pic>
        <p:nvPicPr>
          <p:cNvPr id="5" name="Picture 4"/>
          <p:cNvPicPr>
            <a:picLocks noChangeAspect="1"/>
          </p:cNvPicPr>
          <p:nvPr/>
        </p:nvPicPr>
        <p:blipFill>
          <a:blip r:embed="rId2"/>
          <a:stretch>
            <a:fillRect/>
          </a:stretch>
        </p:blipFill>
        <p:spPr>
          <a:xfrm>
            <a:off x="956769" y="3113876"/>
            <a:ext cx="9915386" cy="3860145"/>
          </a:xfrm>
          <a:prstGeom prst="rect">
            <a:avLst/>
          </a:prstGeom>
        </p:spPr>
      </p:pic>
    </p:spTree>
    <p:extLst>
      <p:ext uri="{BB962C8B-B14F-4D97-AF65-F5344CB8AC3E}">
        <p14:creationId xmlns:p14="http://schemas.microsoft.com/office/powerpoint/2010/main" val="136627804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0036" y="1948335"/>
            <a:ext cx="5307710" cy="3667388"/>
          </a:xfrm>
          <a:prstGeom prst="rect">
            <a:avLst/>
          </a:prstGeom>
        </p:spPr>
      </p:pic>
      <p:pic>
        <p:nvPicPr>
          <p:cNvPr id="3" name="Picture 2"/>
          <p:cNvPicPr>
            <a:picLocks noChangeAspect="1"/>
          </p:cNvPicPr>
          <p:nvPr/>
        </p:nvPicPr>
        <p:blipFill>
          <a:blip r:embed="rId3"/>
          <a:stretch>
            <a:fillRect/>
          </a:stretch>
        </p:blipFill>
        <p:spPr>
          <a:xfrm>
            <a:off x="6888505" y="1855074"/>
            <a:ext cx="5022458" cy="4701875"/>
          </a:xfrm>
          <a:prstGeom prst="rect">
            <a:avLst/>
          </a:prstGeom>
        </p:spPr>
      </p:pic>
      <p:sp>
        <p:nvSpPr>
          <p:cNvPr id="4" name="Title 3"/>
          <p:cNvSpPr>
            <a:spLocks noGrp="1"/>
          </p:cNvSpPr>
          <p:nvPr>
            <p:ph type="title"/>
          </p:nvPr>
        </p:nvSpPr>
        <p:spPr/>
        <p:txBody>
          <a:bodyPr/>
          <a:lstStyle/>
          <a:p>
            <a:r>
              <a:rPr lang="en-US" dirty="0" smtClean="0"/>
              <a:t>Creating an Android App Project</a:t>
            </a:r>
            <a:endParaRPr lang="en-US" dirty="0"/>
          </a:p>
        </p:txBody>
      </p:sp>
    </p:spTree>
    <p:extLst>
      <p:ext uri="{BB962C8B-B14F-4D97-AF65-F5344CB8AC3E}">
        <p14:creationId xmlns:p14="http://schemas.microsoft.com/office/powerpoint/2010/main" val="318790061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Layouts</a:t>
            </a:r>
            <a:endParaRPr lang="en-US" dirty="0"/>
          </a:p>
        </p:txBody>
      </p:sp>
      <p:sp>
        <p:nvSpPr>
          <p:cNvPr id="3" name="Text Placeholder 2"/>
          <p:cNvSpPr>
            <a:spLocks noGrp="1"/>
          </p:cNvSpPr>
          <p:nvPr>
            <p:ph type="body" sz="quarter" idx="10"/>
          </p:nvPr>
        </p:nvSpPr>
        <p:spPr/>
        <p:txBody>
          <a:bodyPr/>
          <a:lstStyle/>
          <a:p>
            <a:r>
              <a:rPr lang="en-US" dirty="0" smtClean="0"/>
              <a:t>UI layout decoupled from UI management code</a:t>
            </a:r>
          </a:p>
          <a:p>
            <a:pPr lvl="1"/>
            <a:r>
              <a:rPr lang="en-US" dirty="0" smtClean="0"/>
              <a:t>UI Layouts created in XML-based resource files with .</a:t>
            </a:r>
            <a:r>
              <a:rPr lang="en-US" dirty="0" err="1" smtClean="0"/>
              <a:t>axml</a:t>
            </a:r>
            <a:r>
              <a:rPr lang="en-US" dirty="0" smtClean="0"/>
              <a:t> extensions</a:t>
            </a:r>
          </a:p>
          <a:p>
            <a:pPr lvl="1"/>
            <a:r>
              <a:rPr lang="en-US" dirty="0" smtClean="0"/>
              <a:t>Xamarin adds Android layout design </a:t>
            </a:r>
            <a:r>
              <a:rPr lang="en-US" dirty="0"/>
              <a:t>editor into to Visual </a:t>
            </a:r>
            <a:r>
              <a:rPr lang="en-US" dirty="0" smtClean="0"/>
              <a:t>Studio</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36</a:t>
            </a:fld>
            <a:endParaRPr lang="en-US" dirty="0"/>
          </a:p>
        </p:txBody>
      </p:sp>
      <p:pic>
        <p:nvPicPr>
          <p:cNvPr id="7" name="Picture 6"/>
          <p:cNvPicPr>
            <a:picLocks noChangeAspect="1"/>
          </p:cNvPicPr>
          <p:nvPr/>
        </p:nvPicPr>
        <p:blipFill>
          <a:blip r:embed="rId2"/>
          <a:stretch>
            <a:fillRect/>
          </a:stretch>
        </p:blipFill>
        <p:spPr>
          <a:xfrm>
            <a:off x="323731" y="3235499"/>
            <a:ext cx="7429740" cy="2689929"/>
          </a:xfrm>
          <a:prstGeom prst="rect">
            <a:avLst/>
          </a:prstGeom>
          <a:ln>
            <a:solidFill>
              <a:schemeClr val="bg1">
                <a:lumMod val="65000"/>
              </a:schemeClr>
            </a:solidFill>
          </a:ln>
        </p:spPr>
      </p:pic>
      <p:pic>
        <p:nvPicPr>
          <p:cNvPr id="5" name="Picture 4"/>
          <p:cNvPicPr>
            <a:picLocks noChangeAspect="1"/>
          </p:cNvPicPr>
          <p:nvPr/>
        </p:nvPicPr>
        <p:blipFill>
          <a:blip r:embed="rId3"/>
          <a:stretch>
            <a:fillRect/>
          </a:stretch>
        </p:blipFill>
        <p:spPr>
          <a:xfrm>
            <a:off x="7432241" y="4763993"/>
            <a:ext cx="4909443" cy="2192723"/>
          </a:xfrm>
          <a:prstGeom prst="rect">
            <a:avLst/>
          </a:prstGeom>
          <a:ln>
            <a:solidFill>
              <a:schemeClr val="bg1">
                <a:lumMod val="65000"/>
              </a:schemeClr>
            </a:solidFill>
          </a:ln>
        </p:spPr>
      </p:pic>
      <p:cxnSp>
        <p:nvCxnSpPr>
          <p:cNvPr id="9" name="Straight Arrow Connector 8"/>
          <p:cNvCxnSpPr/>
          <p:nvPr/>
        </p:nvCxnSpPr>
        <p:spPr>
          <a:xfrm>
            <a:off x="6997026" y="5067144"/>
            <a:ext cx="341955" cy="72536"/>
          </a:xfrm>
          <a:prstGeom prst="straightConnector1">
            <a:avLst/>
          </a:prstGeom>
          <a:ln w="28575">
            <a:solidFill>
              <a:srgbClr val="C0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297002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37</a:t>
            </a:fld>
            <a:endParaRPr lang="en-US" dirty="0"/>
          </a:p>
        </p:txBody>
      </p:sp>
      <p:pic>
        <p:nvPicPr>
          <p:cNvPr id="4" name="Picture 3"/>
          <p:cNvPicPr>
            <a:picLocks noChangeAspect="1"/>
          </p:cNvPicPr>
          <p:nvPr/>
        </p:nvPicPr>
        <p:blipFill>
          <a:blip r:embed="rId2"/>
          <a:stretch>
            <a:fillRect/>
          </a:stretch>
        </p:blipFill>
        <p:spPr>
          <a:xfrm>
            <a:off x="1480124" y="1681003"/>
            <a:ext cx="3866509" cy="2879789"/>
          </a:xfrm>
          <a:prstGeom prst="rect">
            <a:avLst/>
          </a:prstGeom>
          <a:ln>
            <a:solidFill>
              <a:schemeClr val="bg1">
                <a:lumMod val="85000"/>
              </a:schemeClr>
            </a:solidFill>
          </a:ln>
        </p:spPr>
      </p:pic>
      <p:pic>
        <p:nvPicPr>
          <p:cNvPr id="5" name="Picture 4"/>
          <p:cNvPicPr>
            <a:picLocks noChangeAspect="1"/>
          </p:cNvPicPr>
          <p:nvPr/>
        </p:nvPicPr>
        <p:blipFill>
          <a:blip r:embed="rId3"/>
          <a:stretch>
            <a:fillRect/>
          </a:stretch>
        </p:blipFill>
        <p:spPr>
          <a:xfrm>
            <a:off x="1448558" y="5315969"/>
            <a:ext cx="7149959" cy="151548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48558" y="1259080"/>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909622" y="1260699"/>
            <a:ext cx="4020189" cy="320182"/>
          </a:xfrm>
          <a:prstGeom prst="rect">
            <a:avLst/>
          </a:prstGeom>
          <a:noFill/>
        </p:spPr>
        <p:txBody>
          <a:bodyPr wrap="none" lIns="0" tIns="0" rIns="0" bIns="0" rtlCol="0">
            <a:spAutoFit/>
          </a:bodyPr>
          <a:lstStyle/>
          <a:p>
            <a:r>
              <a:rPr lang="en-US" sz="2040" spc="-71" dirty="0">
                <a:gradFill>
                  <a:gsLst>
                    <a:gs pos="2917">
                      <a:schemeClr val="bg2"/>
                    </a:gs>
                    <a:gs pos="95000">
                      <a:schemeClr val="bg2"/>
                    </a:gs>
                  </a:gsLst>
                  <a:lin ang="5400000" scaled="0"/>
                </a:gradFill>
              </a:rPr>
              <a:t>Project &gt; Add &gt; Connected Service…</a:t>
            </a:r>
          </a:p>
        </p:txBody>
      </p:sp>
      <p:sp>
        <p:nvSpPr>
          <p:cNvPr id="10" name="Oval 9"/>
          <p:cNvSpPr/>
          <p:nvPr/>
        </p:nvSpPr>
        <p:spPr bwMode="auto">
          <a:xfrm>
            <a:off x="1436332" y="4788655"/>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97395" y="4790274"/>
            <a:ext cx="1914158" cy="320182"/>
          </a:xfrm>
          <a:prstGeom prst="rect">
            <a:avLst/>
          </a:prstGeom>
          <a:noFill/>
        </p:spPr>
        <p:txBody>
          <a:bodyPr wrap="none" lIns="0" tIns="0" rIns="0" bIns="0" rtlCol="0">
            <a:spAutoFit/>
          </a:bodyPr>
          <a:lstStyle/>
          <a:p>
            <a:r>
              <a:rPr lang="en-US" sz="2040" spc="-71" dirty="0">
                <a:gradFill>
                  <a:gsLst>
                    <a:gs pos="2917">
                      <a:schemeClr val="bg2"/>
                    </a:gs>
                    <a:gs pos="95000">
                      <a:schemeClr val="bg2"/>
                    </a:gs>
                  </a:gsLst>
                  <a:lin ang="5400000" scaled="0"/>
                </a:gradFill>
              </a:rPr>
              <a:t>Register your app</a:t>
            </a:r>
          </a:p>
        </p:txBody>
      </p:sp>
    </p:spTree>
    <p:extLst>
      <p:ext uri="{BB962C8B-B14F-4D97-AF65-F5344CB8AC3E}">
        <p14:creationId xmlns:p14="http://schemas.microsoft.com/office/powerpoint/2010/main" val="61906427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3655" y="1362586"/>
            <a:ext cx="10482072" cy="4776080"/>
          </a:xfrm>
          <a:prstGeom prst="rect">
            <a:avLst/>
          </a:prstGeom>
          <a:ln>
            <a:solidFill>
              <a:schemeClr val="bg1">
                <a:lumMod val="50000"/>
              </a:schemeClr>
            </a:solidFill>
          </a:ln>
        </p:spPr>
      </p:pic>
      <p:sp>
        <p:nvSpPr>
          <p:cNvPr id="3" name="Title 2"/>
          <p:cNvSpPr>
            <a:spLocks noGrp="1"/>
          </p:cNvSpPr>
          <p:nvPr>
            <p:ph type="title"/>
          </p:nvPr>
        </p:nvSpPr>
        <p:spPr/>
        <p:txBody>
          <a:bodyPr/>
          <a:lstStyle/>
          <a:p>
            <a:r>
              <a:rPr lang="en-US" dirty="0" smtClean="0"/>
              <a:t>C# Code to Authenticate the User</a:t>
            </a:r>
            <a:endParaRPr lang="en-US" dirty="0"/>
          </a:p>
        </p:txBody>
      </p:sp>
    </p:spTree>
    <p:extLst>
      <p:ext uri="{BB962C8B-B14F-4D97-AF65-F5344CB8AC3E}">
        <p14:creationId xmlns:p14="http://schemas.microsoft.com/office/powerpoint/2010/main" val="414660585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Flow</a:t>
            </a:r>
            <a:endParaRPr lang="en-US" dirty="0"/>
          </a:p>
        </p:txBody>
      </p:sp>
      <p:sp>
        <p:nvSpPr>
          <p:cNvPr id="3" name="Slide Number Placeholder 2"/>
          <p:cNvSpPr>
            <a:spLocks noGrp="1"/>
          </p:cNvSpPr>
          <p:nvPr>
            <p:ph type="sldNum" sz="quarter" idx="12"/>
          </p:nvPr>
        </p:nvSpPr>
        <p:spPr>
          <a:xfrm>
            <a:off x="429944" y="6526955"/>
            <a:ext cx="571848" cy="223825"/>
          </a:xfrm>
        </p:spPr>
        <p:txBody>
          <a:bodyPr/>
          <a:lstStyle/>
          <a:p>
            <a:fld id="{727B4C2D-45E2-4621-8491-2995EB46A674}" type="slidenum">
              <a:rPr lang="en-US" smtClean="0"/>
              <a:pPr/>
              <a:t>39</a:t>
            </a:fld>
            <a:endParaRPr lang="en-US" dirty="0"/>
          </a:p>
        </p:txBody>
      </p:sp>
      <p:pic>
        <p:nvPicPr>
          <p:cNvPr id="4" name="Picture 3"/>
          <p:cNvPicPr>
            <a:picLocks noChangeAspect="1"/>
          </p:cNvPicPr>
          <p:nvPr/>
        </p:nvPicPr>
        <p:blipFill>
          <a:blip r:embed="rId2"/>
          <a:stretch>
            <a:fillRect/>
          </a:stretch>
        </p:blipFill>
        <p:spPr>
          <a:xfrm>
            <a:off x="334093" y="1477206"/>
            <a:ext cx="4771005" cy="3316723"/>
          </a:xfrm>
          <a:prstGeom prst="rect">
            <a:avLst/>
          </a:prstGeom>
        </p:spPr>
      </p:pic>
      <p:pic>
        <p:nvPicPr>
          <p:cNvPr id="5" name="Picture 4"/>
          <p:cNvPicPr>
            <a:picLocks noChangeAspect="1"/>
          </p:cNvPicPr>
          <p:nvPr/>
        </p:nvPicPr>
        <p:blipFill>
          <a:blip r:embed="rId3"/>
          <a:stretch>
            <a:fillRect/>
          </a:stretch>
        </p:blipFill>
        <p:spPr>
          <a:xfrm>
            <a:off x="2719596" y="1747890"/>
            <a:ext cx="4771005" cy="3316723"/>
          </a:xfrm>
          <a:prstGeom prst="rect">
            <a:avLst/>
          </a:prstGeom>
        </p:spPr>
      </p:pic>
      <p:pic>
        <p:nvPicPr>
          <p:cNvPr id="6" name="Picture 5"/>
          <p:cNvPicPr>
            <a:picLocks noChangeAspect="1"/>
          </p:cNvPicPr>
          <p:nvPr/>
        </p:nvPicPr>
        <p:blipFill>
          <a:blip r:embed="rId4"/>
          <a:stretch>
            <a:fillRect/>
          </a:stretch>
        </p:blipFill>
        <p:spPr>
          <a:xfrm>
            <a:off x="5029138" y="2018575"/>
            <a:ext cx="4771005" cy="3316723"/>
          </a:xfrm>
          <a:prstGeom prst="rect">
            <a:avLst/>
          </a:prstGeom>
        </p:spPr>
      </p:pic>
      <p:pic>
        <p:nvPicPr>
          <p:cNvPr id="7" name="Picture 6"/>
          <p:cNvPicPr>
            <a:picLocks noChangeAspect="1"/>
          </p:cNvPicPr>
          <p:nvPr/>
        </p:nvPicPr>
        <p:blipFill>
          <a:blip r:embed="rId5"/>
          <a:stretch>
            <a:fillRect/>
          </a:stretch>
        </p:blipFill>
        <p:spPr>
          <a:xfrm>
            <a:off x="7414641" y="2289259"/>
            <a:ext cx="4771005" cy="3316723"/>
          </a:xfrm>
          <a:prstGeom prst="rect">
            <a:avLst/>
          </a:prstGeom>
        </p:spPr>
      </p:pic>
    </p:spTree>
    <p:extLst>
      <p:ext uri="{BB962C8B-B14F-4D97-AF65-F5344CB8AC3E}">
        <p14:creationId xmlns:p14="http://schemas.microsoft.com/office/powerpoint/2010/main" val="3482979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smtClean="0"/>
              <a:t>Intro</a:t>
            </a:r>
          </a:p>
          <a:p>
            <a:r>
              <a:rPr lang="en-US" dirty="0" smtClean="0"/>
              <a:t>Windows Platform</a:t>
            </a:r>
          </a:p>
          <a:p>
            <a:r>
              <a:rPr lang="en-US" dirty="0" smtClean="0"/>
              <a:t>Non-windows Platforms</a:t>
            </a:r>
          </a:p>
          <a:p>
            <a:r>
              <a:rPr lang="en-US" dirty="0" smtClean="0"/>
              <a:t>Multi-platforms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87769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smtClean="0"/>
              <a:t>XAMARIN</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83545812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smtClean="0"/>
              <a:t>Intro</a:t>
            </a:r>
          </a:p>
          <a:p>
            <a:r>
              <a:rPr lang="en-US" dirty="0" smtClean="0"/>
              <a:t>Windows Platform</a:t>
            </a:r>
          </a:p>
          <a:p>
            <a:r>
              <a:rPr lang="en-US" dirty="0" smtClean="0"/>
              <a:t>Non-windows Platforms</a:t>
            </a:r>
          </a:p>
          <a:p>
            <a:r>
              <a:rPr lang="en-US" dirty="0" smtClean="0"/>
              <a:t>Multi-platforms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36434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6318" y="1139848"/>
            <a:ext cx="4244933" cy="1001122"/>
          </a:xfrm>
          <a:prstGeom prst="rect">
            <a:avLst/>
          </a:prstGeom>
          <a:noFill/>
        </p:spPr>
        <p:txBody>
          <a:bodyPr wrap="none" lIns="182655" tIns="146123" rIns="182655" bIns="146123" rtlCol="0">
            <a:spAutoFit/>
          </a:bodyPr>
          <a:lstStyle/>
          <a:p>
            <a:pPr defTabSz="931741">
              <a:lnSpc>
                <a:spcPct val="90000"/>
              </a:lnSpc>
              <a:spcAft>
                <a:spcPts val="600"/>
              </a:spcAft>
            </a:pPr>
            <a:r>
              <a:rPr lang="en-US" sz="4998" dirty="0">
                <a:solidFill>
                  <a:srgbClr val="FF0000"/>
                </a:solidFill>
                <a:latin typeface="Segoe UI Light"/>
              </a:rPr>
              <a:t>dev.office.com</a:t>
            </a:r>
          </a:p>
        </p:txBody>
      </p:sp>
      <p:sp>
        <p:nvSpPr>
          <p:cNvPr id="5" name="TextBox 4"/>
          <p:cNvSpPr txBox="1"/>
          <p:nvPr/>
        </p:nvSpPr>
        <p:spPr>
          <a:xfrm>
            <a:off x="818885" y="3198036"/>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Explore </a:t>
            </a:r>
          </a:p>
          <a:p>
            <a:pPr defTabSz="577372"/>
            <a:r>
              <a:rPr lang="en-US" sz="2040" dirty="0">
                <a:solidFill>
                  <a:srgbClr val="FF0000"/>
                </a:solidFill>
                <a:cs typeface="Segoe UI" panose="020B0502040204020203" pitchFamily="34" charset="0"/>
              </a:rPr>
              <a:t>http://</a:t>
            </a:r>
            <a:r>
              <a:rPr lang="en-US" sz="2040" dirty="0" err="1">
                <a:solidFill>
                  <a:srgbClr val="FF0000"/>
                </a:solidFill>
                <a:cs typeface="Segoe UI" panose="020B0502040204020203" pitchFamily="34" charset="0"/>
              </a:rPr>
              <a:t>apisandbox.msdn.microsoft.com</a:t>
            </a:r>
            <a:endParaRPr lang="en-US" sz="2040" dirty="0">
              <a:solidFill>
                <a:srgbClr val="FF0000"/>
              </a:solidFill>
              <a:cs typeface="Segoe UI" panose="020B0502040204020203" pitchFamily="34" charset="0"/>
            </a:endParaRPr>
          </a:p>
        </p:txBody>
      </p:sp>
      <p:sp>
        <p:nvSpPr>
          <p:cNvPr id="6" name="TextBox 5"/>
          <p:cNvSpPr txBox="1"/>
          <p:nvPr/>
        </p:nvSpPr>
        <p:spPr>
          <a:xfrm>
            <a:off x="787450" y="2150939"/>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Sign up</a:t>
            </a:r>
          </a:p>
          <a:p>
            <a:pPr defTabSz="577372"/>
            <a:r>
              <a:rPr lang="en-US" sz="2040" dirty="0">
                <a:solidFill>
                  <a:srgbClr val="FF0000"/>
                </a:solidFill>
                <a:cs typeface="Segoe UI" panose="020B0502040204020203" pitchFamily="34" charset="0"/>
              </a:rPr>
              <a:t>http://</a:t>
            </a:r>
            <a:r>
              <a:rPr lang="en-US" sz="2040" dirty="0" err="1">
                <a:solidFill>
                  <a:srgbClr val="FF0000"/>
                </a:solidFill>
                <a:cs typeface="Segoe UI" panose="020B0502040204020203" pitchFamily="34" charset="0"/>
              </a:rPr>
              <a:t>dev.office.com</a:t>
            </a:r>
            <a:r>
              <a:rPr lang="en-US" sz="2040" dirty="0">
                <a:solidFill>
                  <a:srgbClr val="FF0000"/>
                </a:solidFill>
                <a:cs typeface="Segoe UI" panose="020B0502040204020203" pitchFamily="34" charset="0"/>
              </a:rPr>
              <a:t>/getting-started</a:t>
            </a:r>
          </a:p>
        </p:txBody>
      </p:sp>
      <p:sp>
        <p:nvSpPr>
          <p:cNvPr id="7" name="TextBox 6"/>
          <p:cNvSpPr txBox="1"/>
          <p:nvPr/>
        </p:nvSpPr>
        <p:spPr>
          <a:xfrm>
            <a:off x="766318" y="4333737"/>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Get trained</a:t>
            </a:r>
            <a:br>
              <a:rPr lang="en-US" sz="3599" dirty="0">
                <a:solidFill>
                  <a:srgbClr val="FF0000"/>
                </a:solidFill>
                <a:latin typeface="Segoe UI Light" panose="020B0502040204020203" pitchFamily="34" charset="0"/>
                <a:cs typeface="Segoe UI Light" panose="020B0502040204020203" pitchFamily="34" charset="0"/>
              </a:rPr>
            </a:br>
            <a:r>
              <a:rPr lang="en-US" sz="2040" dirty="0">
                <a:solidFill>
                  <a:srgbClr val="FF0000"/>
                </a:solidFill>
                <a:cs typeface="Segoe UI" panose="020B0502040204020203" pitchFamily="34" charset="0"/>
              </a:rPr>
              <a:t>http://dev.office.com/training</a:t>
            </a:r>
          </a:p>
        </p:txBody>
      </p:sp>
      <p:grpSp>
        <p:nvGrpSpPr>
          <p:cNvPr id="9" name="Group 8"/>
          <p:cNvGrpSpPr/>
          <p:nvPr/>
        </p:nvGrpSpPr>
        <p:grpSpPr>
          <a:xfrm>
            <a:off x="7386244" y="1226040"/>
            <a:ext cx="4323848" cy="38475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91366" tIns="45684" rIns="91366" bIns="45684" numCol="1" anchor="t" anchorCtr="0" compatLnSpc="1">
              <a:prstTxWarp prst="textNoShape">
                <a:avLst/>
              </a:prstTxWarp>
              <a:noAutofit/>
            </a:bodyPr>
            <a:lstStyle/>
            <a:p>
              <a:pPr defTabSz="932003"/>
              <a:endParaRPr lang="en-US" sz="1798">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grpSp>
      <p:grpSp>
        <p:nvGrpSpPr>
          <p:cNvPr id="14" name="Group 13"/>
          <p:cNvGrpSpPr/>
          <p:nvPr/>
        </p:nvGrpSpPr>
        <p:grpSpPr>
          <a:xfrm>
            <a:off x="5899426" y="2824113"/>
            <a:ext cx="4112812" cy="2662772"/>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grpSp>
      <p:grpSp>
        <p:nvGrpSpPr>
          <p:cNvPr id="65" name="Group 64"/>
          <p:cNvGrpSpPr/>
          <p:nvPr/>
        </p:nvGrpSpPr>
        <p:grpSpPr>
          <a:xfrm>
            <a:off x="10683170" y="3813190"/>
            <a:ext cx="834023" cy="154310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159587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506034" y="1258376"/>
            <a:ext cx="4771122" cy="5445454"/>
          </a:xfrm>
        </p:spPr>
        <p:txBody>
          <a:bodyPr/>
          <a:lstStyle/>
          <a:p>
            <a:pPr>
              <a:spcBef>
                <a:spcPts val="600"/>
              </a:spcBef>
              <a:spcAft>
                <a:spcPts val="600"/>
              </a:spcAft>
            </a:pPr>
            <a:r>
              <a:rPr lang="en-US" dirty="0" smtClean="0"/>
              <a:t>Office 365 Network</a:t>
            </a:r>
            <a:br>
              <a:rPr lang="en-US" dirty="0" smtClean="0"/>
            </a:br>
            <a:r>
              <a:rPr lang="en-US" sz="2448" dirty="0"/>
              <a:t>Share you best practices and join conversations</a:t>
            </a:r>
            <a:r>
              <a:rPr lang="en-US" dirty="0" smtClean="0"/>
              <a:t/>
            </a:r>
            <a:br>
              <a:rPr lang="en-US" dirty="0" smtClean="0"/>
            </a:br>
            <a:r>
              <a:rPr lang="en-US" dirty="0"/>
              <a:t/>
            </a:r>
            <a:br>
              <a:rPr lang="en-US" dirty="0"/>
            </a:br>
            <a:r>
              <a:rPr lang="en-US" sz="2448" dirty="0">
                <a:hlinkClick r:id="rId2"/>
              </a:rPr>
              <a:t>https://www.yammer.com/itpronetwork</a:t>
            </a:r>
            <a:r>
              <a:rPr lang="en-US" sz="2448" dirty="0"/>
              <a:t> </a:t>
            </a:r>
          </a:p>
          <a:p>
            <a:pPr>
              <a:spcBef>
                <a:spcPts val="3000"/>
              </a:spcBef>
              <a:spcAft>
                <a:spcPts val="600"/>
              </a:spcAft>
            </a:pPr>
            <a:r>
              <a:rPr lang="en-US" dirty="0" err="1" smtClean="0"/>
              <a:t>Stackoverflow</a:t>
            </a:r>
            <a:r>
              <a:rPr lang="en-US" dirty="0"/>
              <a:t/>
            </a:r>
            <a:br>
              <a:rPr lang="en-US" dirty="0"/>
            </a:br>
            <a:r>
              <a:rPr lang="en-US" sz="2448" dirty="0"/>
              <a:t>Ask deep technical questions to a world-wide set of developers</a:t>
            </a:r>
          </a:p>
          <a:p>
            <a:pPr>
              <a:spcBef>
                <a:spcPts val="3000"/>
              </a:spcBef>
              <a:spcAft>
                <a:spcPts val="600"/>
              </a:spcAft>
            </a:pPr>
            <a:r>
              <a:rPr lang="en-US" sz="2448" dirty="0">
                <a:hlinkClick r:id="rId3"/>
              </a:rPr>
              <a:t>http://stackoverflow.com/questions/tagged/ms-office</a:t>
            </a:r>
            <a:r>
              <a:rPr lang="en-US" sz="2448" dirty="0"/>
              <a:t> </a:t>
            </a:r>
          </a:p>
          <a:p>
            <a:pPr>
              <a:spcBef>
                <a:spcPts val="600"/>
              </a:spcBef>
              <a:spcAft>
                <a:spcPts val="600"/>
              </a:spcAft>
            </a:pPr>
            <a:endParaRPr lang="en-US" sz="2000" dirty="0"/>
          </a:p>
          <a:p>
            <a:pPr>
              <a:spcBef>
                <a:spcPts val="600"/>
              </a:spcBef>
              <a:spcAft>
                <a:spcPts val="600"/>
              </a:spcAft>
            </a:pPr>
            <a:endParaRPr lang="en-US" dirty="0"/>
          </a:p>
        </p:txBody>
      </p:sp>
      <p:pic>
        <p:nvPicPr>
          <p:cNvPr id="5" name="Picture 4"/>
          <p:cNvPicPr>
            <a:picLocks noChangeAspect="1"/>
          </p:cNvPicPr>
          <p:nvPr/>
        </p:nvPicPr>
        <p:blipFill>
          <a:blip r:embed="rId4"/>
          <a:stretch>
            <a:fillRect/>
          </a:stretch>
        </p:blipFill>
        <p:spPr>
          <a:xfrm>
            <a:off x="403937" y="1908163"/>
            <a:ext cx="913308" cy="765772"/>
          </a:xfrm>
          <a:prstGeom prst="rect">
            <a:avLst/>
          </a:prstGeom>
        </p:spPr>
      </p:pic>
      <p:pic>
        <p:nvPicPr>
          <p:cNvPr id="10" name="Picture 9"/>
          <p:cNvPicPr>
            <a:picLocks noChangeAspect="1"/>
          </p:cNvPicPr>
          <p:nvPr/>
        </p:nvPicPr>
        <p:blipFill>
          <a:blip r:embed="rId5"/>
          <a:stretch>
            <a:fillRect/>
          </a:stretch>
        </p:blipFill>
        <p:spPr>
          <a:xfrm>
            <a:off x="467789" y="2368190"/>
            <a:ext cx="785604" cy="1000506"/>
          </a:xfrm>
          <a:prstGeom prst="rect">
            <a:avLst/>
          </a:prstGeom>
        </p:spPr>
      </p:pic>
      <p:pic>
        <p:nvPicPr>
          <p:cNvPr id="4" name="Picture 3"/>
          <p:cNvPicPr>
            <a:picLocks noChangeAspect="1"/>
          </p:cNvPicPr>
          <p:nvPr/>
        </p:nvPicPr>
        <p:blipFill rotWithShape="1">
          <a:blip r:embed="rId6"/>
          <a:srcRect r="79756"/>
          <a:stretch/>
        </p:blipFill>
        <p:spPr>
          <a:xfrm>
            <a:off x="467790" y="3709892"/>
            <a:ext cx="643130" cy="853288"/>
          </a:xfrm>
          <a:prstGeom prst="rect">
            <a:avLst/>
          </a:prstGeom>
        </p:spPr>
      </p:pic>
      <p:sp>
        <p:nvSpPr>
          <p:cNvPr id="11" name="Text Placeholder 1"/>
          <p:cNvSpPr txBox="1">
            <a:spLocks/>
          </p:cNvSpPr>
          <p:nvPr/>
        </p:nvSpPr>
        <p:spPr>
          <a:xfrm>
            <a:off x="7662853" y="1258375"/>
            <a:ext cx="4771122" cy="5445454"/>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spcAft>
                <a:spcPts val="600"/>
              </a:spcAft>
            </a:pPr>
            <a:r>
              <a:rPr lang="en-US" sz="3672" dirty="0" err="1"/>
              <a:t>UserVoice</a:t>
            </a:r>
            <a:r>
              <a:rPr lang="en-US" sz="3672" dirty="0"/>
              <a:t/>
            </a:r>
            <a:br>
              <a:rPr lang="en-US" sz="3672" dirty="0"/>
            </a:br>
            <a:r>
              <a:rPr lang="en-US" sz="2448" dirty="0"/>
              <a:t>Provide suggestions of what you want in future versions</a:t>
            </a:r>
            <a:endParaRPr lang="en-US" sz="2448" dirty="0">
              <a:latin typeface="+mn-lt"/>
            </a:endParaRPr>
          </a:p>
          <a:p>
            <a:pPr>
              <a:spcBef>
                <a:spcPts val="600"/>
              </a:spcBef>
              <a:spcAft>
                <a:spcPts val="600"/>
              </a:spcAft>
            </a:pPr>
            <a:endParaRPr lang="en-US" sz="2448" dirty="0">
              <a:latin typeface="+mn-lt"/>
              <a:hlinkClick r:id="rId7"/>
            </a:endParaRPr>
          </a:p>
          <a:p>
            <a:pPr>
              <a:spcBef>
                <a:spcPts val="600"/>
              </a:spcBef>
              <a:spcAft>
                <a:spcPts val="600"/>
              </a:spcAft>
            </a:pPr>
            <a:r>
              <a:rPr lang="en-US" sz="2448" dirty="0">
                <a:latin typeface="+mn-lt"/>
                <a:hlinkClick r:id="rId8"/>
              </a:rPr>
              <a:t>http://officespdev.uservoice.com/</a:t>
            </a:r>
            <a:r>
              <a:rPr lang="en-US" sz="2448" dirty="0">
                <a:latin typeface="+mn-lt"/>
              </a:rPr>
              <a:t> </a:t>
            </a:r>
            <a:endParaRPr lang="en-US" sz="2000" dirty="0"/>
          </a:p>
          <a:p>
            <a:pPr>
              <a:spcBef>
                <a:spcPts val="600"/>
              </a:spcBef>
              <a:spcAft>
                <a:spcPts val="600"/>
              </a:spcAft>
            </a:pPr>
            <a:endParaRPr lang="en-US" sz="3672" dirty="0"/>
          </a:p>
          <a:p>
            <a:pPr>
              <a:spcBef>
                <a:spcPts val="600"/>
              </a:spcBef>
              <a:spcAft>
                <a:spcPts val="600"/>
              </a:spcAft>
            </a:pPr>
            <a:endParaRPr lang="en-US" sz="3672"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2094" y="1908163"/>
            <a:ext cx="956857" cy="920053"/>
          </a:xfrm>
          <a:prstGeom prst="rect">
            <a:avLst/>
          </a:prstGeom>
        </p:spPr>
      </p:pic>
    </p:spTree>
    <p:extLst>
      <p:ext uri="{BB962C8B-B14F-4D97-AF65-F5344CB8AC3E}">
        <p14:creationId xmlns:p14="http://schemas.microsoft.com/office/powerpoint/2010/main" val="264293083"/>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40271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a:t>
            </a:r>
            <a:endParaRPr lang="en-US" dirty="0"/>
          </a:p>
        </p:txBody>
      </p:sp>
      <p:sp>
        <p:nvSpPr>
          <p:cNvPr id="3" name="Subtitle 2"/>
          <p:cNvSpPr>
            <a:spLocks noGrp="1"/>
          </p:cNvSpPr>
          <p:nvPr>
            <p:ph type="subTitle" idx="1"/>
          </p:nvPr>
        </p:nvSpPr>
        <p:spPr/>
        <p:txBody>
          <a:bodyPr/>
          <a:lstStyle/>
          <a:p>
            <a:r>
              <a:rPr lang="en-US" sz="2800" dirty="0"/>
              <a:t>Getting started with Mobile development with Office 365</a:t>
            </a:r>
            <a:endParaRPr lang="en-US" dirty="0"/>
          </a:p>
        </p:txBody>
      </p:sp>
    </p:spTree>
    <p:extLst>
      <p:ext uri="{BB962C8B-B14F-4D97-AF65-F5344CB8AC3E}">
        <p14:creationId xmlns:p14="http://schemas.microsoft.com/office/powerpoint/2010/main" val="39392477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Choices for Mobile Development</a:t>
            </a:r>
            <a:endParaRPr lang="en-US" dirty="0"/>
          </a:p>
        </p:txBody>
      </p:sp>
      <p:sp>
        <p:nvSpPr>
          <p:cNvPr id="2" name="Text Placeholder 1"/>
          <p:cNvSpPr>
            <a:spLocks noGrp="1"/>
          </p:cNvSpPr>
          <p:nvPr>
            <p:ph type="body" sz="quarter" idx="10"/>
          </p:nvPr>
        </p:nvSpPr>
        <p:spPr/>
        <p:txBody>
          <a:bodyPr/>
          <a:lstStyle/>
          <a:p>
            <a:pPr marL="742950" indent="-742950">
              <a:buFont typeface="+mj-lt"/>
              <a:buAutoNum type="arabicPeriod"/>
            </a:pPr>
            <a:r>
              <a:rPr lang="en-US" dirty="0" smtClean="0"/>
              <a:t>Target the Windows Platform</a:t>
            </a:r>
          </a:p>
          <a:p>
            <a:pPr marL="917989" lvl="1" indent="-571500">
              <a:buFont typeface="Arial" panose="020B0604020202020204" pitchFamily="34" charset="0"/>
              <a:buChar char="•"/>
            </a:pPr>
            <a:r>
              <a:rPr lang="en-US" dirty="0" smtClean="0"/>
              <a:t>Develop apps that run in Windows and Windows Phone</a:t>
            </a:r>
          </a:p>
          <a:p>
            <a:pPr marL="742950" indent="-742950">
              <a:buFont typeface="+mj-lt"/>
              <a:buAutoNum type="arabicPeriod"/>
            </a:pPr>
            <a:r>
              <a:rPr lang="en-US" dirty="0" smtClean="0"/>
              <a:t>Target the Android Platform</a:t>
            </a:r>
          </a:p>
          <a:p>
            <a:pPr marL="917989" lvl="1" indent="-571500">
              <a:buFont typeface="Arial" panose="020B0604020202020204" pitchFamily="34" charset="0"/>
              <a:buChar char="•"/>
            </a:pPr>
            <a:r>
              <a:rPr lang="en-US" dirty="0" smtClean="0"/>
              <a:t>Develop apps that run on Android devices</a:t>
            </a:r>
          </a:p>
          <a:p>
            <a:pPr marL="742950" indent="-742950">
              <a:buFont typeface="+mj-lt"/>
              <a:buAutoNum type="arabicPeriod"/>
            </a:pPr>
            <a:r>
              <a:rPr lang="en-US" dirty="0" smtClean="0"/>
              <a:t>Target the iOS Platform</a:t>
            </a:r>
          </a:p>
          <a:p>
            <a:pPr marL="917989" lvl="1" indent="-571500">
              <a:buFont typeface="Arial" panose="020B0604020202020204" pitchFamily="34" charset="0"/>
              <a:buChar char="•"/>
            </a:pPr>
            <a:r>
              <a:rPr lang="en-US" dirty="0" smtClean="0"/>
              <a:t>Develop apps that run on iOS devices such as iPhone and iPad</a:t>
            </a:r>
          </a:p>
          <a:p>
            <a:pPr marL="742950" indent="-742950">
              <a:buFont typeface="+mj-lt"/>
              <a:buAutoNum type="arabicPeriod"/>
            </a:pPr>
            <a:r>
              <a:rPr lang="en-US" dirty="0" smtClean="0"/>
              <a:t>Target Multiple Platforms</a:t>
            </a:r>
          </a:p>
          <a:p>
            <a:pPr marL="917989" lvl="1" indent="-571500">
              <a:buFont typeface="Arial" panose="020B0604020202020204" pitchFamily="34" charset="0"/>
              <a:buChar char="•"/>
            </a:pPr>
            <a:r>
              <a:rPr lang="en-US" dirty="0" smtClean="0"/>
              <a:t>Develop apps which can be targeted for more than one platform</a:t>
            </a:r>
          </a:p>
          <a:p>
            <a:pPr marL="917989" lvl="1" indent="-571500">
              <a:buFont typeface="Arial" panose="020B0604020202020204" pitchFamily="34" charset="0"/>
              <a:buChar char="•"/>
            </a:pPr>
            <a:r>
              <a:rPr lang="en-US" dirty="0" smtClean="0"/>
              <a:t>Use Cordova to develop apps which target Android, iOS and Windows Phone</a:t>
            </a:r>
          </a:p>
          <a:p>
            <a:pPr marL="917989" lvl="1" indent="-571500">
              <a:buFont typeface="Arial" panose="020B0604020202020204" pitchFamily="34" charset="0"/>
              <a:buChar char="•"/>
            </a:pPr>
            <a:r>
              <a:rPr lang="en-US" dirty="0"/>
              <a:t>Use </a:t>
            </a:r>
            <a:r>
              <a:rPr lang="en-US" dirty="0" smtClean="0"/>
              <a:t>Xamarin to </a:t>
            </a:r>
            <a:r>
              <a:rPr lang="en-US" dirty="0"/>
              <a:t>develop apps which target Android, iOS and Windows Phone</a:t>
            </a:r>
          </a:p>
          <a:p>
            <a:pPr marL="917989" lvl="1" indent="-571500">
              <a:buFont typeface="Arial" panose="020B0604020202020204" pitchFamily="34" charset="0"/>
              <a:buChar char="•"/>
            </a:pPr>
            <a:endParaRPr lang="en-US" dirty="0"/>
          </a:p>
        </p:txBody>
      </p:sp>
      <p:sp>
        <p:nvSpPr>
          <p:cNvPr id="4" name="Slide Number Placeholder 3"/>
          <p:cNvSpPr>
            <a:spLocks noGrp="1"/>
          </p:cNvSpPr>
          <p:nvPr>
            <p:ph type="sldNum" sz="quarter" idx="4294967295"/>
          </p:nvPr>
        </p:nvSpPr>
        <p:spPr>
          <a:xfrm>
            <a:off x="0" y="6526213"/>
            <a:ext cx="571500" cy="223837"/>
          </a:xfrm>
          <a:prstGeom prst="rect">
            <a:avLst/>
          </a:prstGeom>
        </p:spPr>
        <p:txBody>
          <a:bodyPr/>
          <a:lstStyle/>
          <a:p>
            <a:pPr defTabSz="932559"/>
            <a:fld id="{727B4C2D-45E2-4621-8491-2995EB46A674}" type="slidenum">
              <a:rPr lang="en-US" smtClean="0">
                <a:gradFill>
                  <a:gsLst>
                    <a:gs pos="100000">
                      <a:srgbClr val="797A7D"/>
                    </a:gs>
                    <a:gs pos="0">
                      <a:srgbClr val="797A7D"/>
                    </a:gs>
                  </a:gsLst>
                  <a:lin ang="5400000" scaled="0"/>
                </a:gradFill>
              </a:rPr>
              <a:pPr defTabSz="932559"/>
              <a:t>6</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1694083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75006" y="912082"/>
            <a:ext cx="11532712" cy="204221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1832" fontAlgn="base">
              <a:spcBef>
                <a:spcPct val="0"/>
              </a:spcBef>
              <a:spcAft>
                <a:spcPct val="0"/>
              </a:spcAft>
            </a:pPr>
            <a:endParaRPr lang="en-US" sz="1799"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099" y="1301513"/>
            <a:ext cx="3864619" cy="1585213"/>
          </a:xfrm>
          <a:prstGeom prst="rect">
            <a:avLst/>
          </a:prstGeom>
        </p:spPr>
      </p:pic>
      <p:sp>
        <p:nvSpPr>
          <p:cNvPr id="9" name="Title 8"/>
          <p:cNvSpPr>
            <a:spLocks noGrp="1"/>
          </p:cNvSpPr>
          <p:nvPr>
            <p:ph type="title"/>
          </p:nvPr>
        </p:nvSpPr>
        <p:spPr>
          <a:xfrm>
            <a:off x="300837" y="-1531"/>
            <a:ext cx="11884782" cy="917336"/>
          </a:xfrm>
        </p:spPr>
        <p:txBody>
          <a:bodyPr/>
          <a:lstStyle/>
          <a:p>
            <a:r>
              <a:rPr lang="en-US" dirty="0" smtClean="0"/>
              <a:t>Vision</a:t>
            </a:r>
            <a:endParaRPr lang="en-US" dirty="0"/>
          </a:p>
        </p:txBody>
      </p:sp>
      <p:grpSp>
        <p:nvGrpSpPr>
          <p:cNvPr id="357" name="Group 356"/>
          <p:cNvGrpSpPr/>
          <p:nvPr/>
        </p:nvGrpSpPr>
        <p:grpSpPr>
          <a:xfrm>
            <a:off x="294485" y="1196040"/>
            <a:ext cx="3768797" cy="1517040"/>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91403" tIns="45701" rIns="91403" bIns="45701" numCol="1" anchor="t" anchorCtr="0" compatLnSpc="1">
                <a:prstTxWarp prst="textNoShape">
                  <a:avLst/>
                </a:prstTxWarp>
                <a:noAutofit/>
              </a:bodyPr>
              <a:lstStyle/>
              <a:p>
                <a:pPr defTabSz="932283"/>
                <a:endParaRPr lang="en-US" sz="1799">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grpSp>
        <p:nvGrpSpPr>
          <p:cNvPr id="439" name="Group 438"/>
          <p:cNvGrpSpPr/>
          <p:nvPr/>
        </p:nvGrpSpPr>
        <p:grpSpPr>
          <a:xfrm>
            <a:off x="5381621" y="1315568"/>
            <a:ext cx="1826517" cy="1557786"/>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13"/>
                <a:endParaRPr lang="en-US" sz="1799">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13"/>
                <a:endParaRPr lang="en-US" sz="1799">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425054" y="2091305"/>
            <a:ext cx="316129" cy="622961"/>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sp>
        <p:nvSpPr>
          <p:cNvPr id="516" name="Rectangle 515"/>
          <p:cNvSpPr/>
          <p:nvPr/>
        </p:nvSpPr>
        <p:spPr bwMode="auto">
          <a:xfrm>
            <a:off x="469905"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9905" y="3887356"/>
            <a:ext cx="3807922" cy="280557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9905"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85933" y="4070677"/>
            <a:ext cx="1012704" cy="368590"/>
            <a:chOff x="683707" y="4085194"/>
            <a:chExt cx="1013112" cy="368739"/>
          </a:xfrm>
        </p:grpSpPr>
        <p:sp>
          <p:nvSpPr>
            <p:cNvPr id="520" name="TextBox 519"/>
            <p:cNvSpPr txBox="1"/>
            <p:nvPr/>
          </p:nvSpPr>
          <p:spPr>
            <a:xfrm>
              <a:off x="1132043" y="4154025"/>
              <a:ext cx="564776" cy="197708"/>
            </a:xfrm>
            <a:prstGeom prst="rect">
              <a:avLst/>
            </a:prstGeom>
            <a:noFill/>
          </p:spPr>
          <p:txBody>
            <a:bodyPr wrap="square" lIns="0" tIns="0" rIns="0" bIns="0" rtlCol="0">
              <a:spAutoFit/>
            </a:bodyPr>
            <a:lstStyle/>
            <a:p>
              <a:pPr defTabSz="932283">
                <a:lnSpc>
                  <a:spcPct val="90000"/>
                </a:lnSpc>
                <a:spcAft>
                  <a:spcPts val="600"/>
                </a:spcAft>
              </a:pPr>
              <a:r>
                <a:rPr lang="en-US" sz="1399" spc="-30"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85934" y="5375195"/>
            <a:ext cx="1055478" cy="179956"/>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35" name="Group 32"/>
          <p:cNvGrpSpPr>
            <a:grpSpLocks noChangeAspect="1"/>
          </p:cNvGrpSpPr>
          <p:nvPr/>
        </p:nvGrpSpPr>
        <p:grpSpPr bwMode="auto">
          <a:xfrm>
            <a:off x="685934" y="5676063"/>
            <a:ext cx="1110623" cy="358030"/>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55" name="Group 554"/>
          <p:cNvGrpSpPr/>
          <p:nvPr/>
        </p:nvGrpSpPr>
        <p:grpSpPr>
          <a:xfrm>
            <a:off x="2343883" y="5397977"/>
            <a:ext cx="1769611" cy="328841"/>
            <a:chOff x="3780357" y="9151926"/>
            <a:chExt cx="1910317" cy="392096"/>
          </a:xfrm>
        </p:grpSpPr>
        <p:sp>
          <p:nvSpPr>
            <p:cNvPr id="556" name="TextBox 555"/>
            <p:cNvSpPr txBox="1"/>
            <p:nvPr/>
          </p:nvSpPr>
          <p:spPr>
            <a:xfrm>
              <a:off x="4286127" y="9235523"/>
              <a:ext cx="1404547" cy="235644"/>
            </a:xfrm>
            <a:prstGeom prst="rect">
              <a:avLst/>
            </a:prstGeom>
            <a:noFill/>
          </p:spPr>
          <p:txBody>
            <a:bodyPr wrap="square" lIns="0" tIns="0" rIns="0" bIns="0" rtlCol="0">
              <a:spAutoFit/>
            </a:bodyPr>
            <a:lstStyle/>
            <a:p>
              <a:pPr defTabSz="932283">
                <a:lnSpc>
                  <a:spcPct val="90000"/>
                </a:lnSpc>
                <a:spcAft>
                  <a:spcPts val="600"/>
                </a:spcAft>
              </a:pPr>
              <a:r>
                <a:rPr lang="en-US" sz="1399" spc="-30"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91003" y="4560180"/>
            <a:ext cx="788607" cy="351177"/>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559" name="Group 558"/>
          <p:cNvGrpSpPr/>
          <p:nvPr/>
        </p:nvGrpSpPr>
        <p:grpSpPr>
          <a:xfrm>
            <a:off x="691003" y="5032270"/>
            <a:ext cx="964153" cy="222013"/>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33134"/>
            </a:xfrm>
            <a:prstGeom prst="rect">
              <a:avLst/>
            </a:prstGeom>
            <a:noFill/>
          </p:spPr>
          <p:txBody>
            <a:bodyPr wrap="square" lIns="0" tIns="0" rIns="0" bIns="0" rtlCol="0">
              <a:spAutoFit/>
            </a:bodyPr>
            <a:lstStyle/>
            <a:p>
              <a:pPr defTabSz="932283">
                <a:lnSpc>
                  <a:spcPct val="90000"/>
                </a:lnSpc>
                <a:spcAft>
                  <a:spcPts val="600"/>
                </a:spcAft>
              </a:pPr>
              <a:r>
                <a:rPr lang="en-US" sz="1199" spc="-30"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84866" y="6155008"/>
            <a:ext cx="1071505" cy="36710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75" name="Freeform 35"/>
          <p:cNvSpPr>
            <a:spLocks noChangeAspect="1" noEditPoints="1"/>
          </p:cNvSpPr>
          <p:nvPr/>
        </p:nvSpPr>
        <p:spPr bwMode="auto">
          <a:xfrm>
            <a:off x="2343883" y="4070677"/>
            <a:ext cx="1321246" cy="36962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576" name="Group 53"/>
          <p:cNvGrpSpPr>
            <a:grpSpLocks noChangeAspect="1"/>
          </p:cNvGrpSpPr>
          <p:nvPr/>
        </p:nvGrpSpPr>
        <p:grpSpPr bwMode="auto">
          <a:xfrm>
            <a:off x="2343883" y="4515576"/>
            <a:ext cx="958826" cy="366683"/>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95" name="Group 140"/>
          <p:cNvGrpSpPr>
            <a:grpSpLocks noChangeAspect="1"/>
          </p:cNvGrpSpPr>
          <p:nvPr/>
        </p:nvGrpSpPr>
        <p:grpSpPr bwMode="auto">
          <a:xfrm>
            <a:off x="2343882" y="4957536"/>
            <a:ext cx="1287818" cy="365164"/>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11" name="Freeform 33"/>
          <p:cNvSpPr>
            <a:spLocks noChangeAspect="1" noEditPoints="1"/>
          </p:cNvSpPr>
          <p:nvPr/>
        </p:nvSpPr>
        <p:spPr bwMode="auto">
          <a:xfrm>
            <a:off x="2343883" y="5802095"/>
            <a:ext cx="837158" cy="347040"/>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43882" y="6224411"/>
            <a:ext cx="1058231" cy="255612"/>
          </a:xfrm>
          <a:prstGeom prst="rect">
            <a:avLst/>
          </a:prstGeom>
        </p:spPr>
      </p:pic>
      <p:sp>
        <p:nvSpPr>
          <p:cNvPr id="614" name="Rectangle 613"/>
          <p:cNvSpPr/>
          <p:nvPr/>
        </p:nvSpPr>
        <p:spPr bwMode="auto">
          <a:xfrm>
            <a:off x="4319470"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319470"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319470" y="3887355"/>
            <a:ext cx="3807922" cy="2831383"/>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999">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Users and </a:t>
                  </a:r>
                  <a:br>
                    <a:rPr lang="en-US" sz="1199" dirty="0">
                      <a:gradFill>
                        <a:gsLst>
                          <a:gs pos="2917">
                            <a:srgbClr val="FFFFFF"/>
                          </a:gs>
                          <a:gs pos="30000">
                            <a:srgbClr val="FFFFFF"/>
                          </a:gs>
                        </a:gsLst>
                        <a:lin ang="5400000" scaled="0"/>
                      </a:gradFill>
                    </a:rPr>
                  </a:br>
                  <a:r>
                    <a:rPr lang="en-US" sz="1199"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58" tIns="44777" rIns="89558" bIns="44777" numCol="1" anchor="t" anchorCtr="0" compatLnSpc="1">
              <a:prstTxWarp prst="textNoShape">
                <a:avLst/>
              </a:prstTxWarp>
            </a:bodyPr>
            <a:lstStyle/>
            <a:p>
              <a:pPr defTabSz="913290"/>
              <a:endParaRPr lang="en-US" sz="1798"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grpSp>
      <p:sp>
        <p:nvSpPr>
          <p:cNvPr id="658" name="Rectangle 657"/>
          <p:cNvSpPr/>
          <p:nvPr/>
        </p:nvSpPr>
        <p:spPr bwMode="auto">
          <a:xfrm>
            <a:off x="8169036"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169036" y="3887356"/>
            <a:ext cx="3807922" cy="280557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169036"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10477" y="4920601"/>
            <a:ext cx="544841" cy="272420"/>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26500" y="4934894"/>
            <a:ext cx="966411" cy="258900"/>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29983" y="4846947"/>
            <a:ext cx="324509" cy="411770"/>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9066728" y="4854758"/>
            <a:ext cx="407270" cy="409011"/>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324003" y="5652215"/>
            <a:ext cx="1019896" cy="33996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401690" y="6132364"/>
            <a:ext cx="1096786" cy="412392"/>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309705" y="4115618"/>
            <a:ext cx="484844" cy="455870"/>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583412" y="4107918"/>
            <a:ext cx="501074" cy="442349"/>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270363" y="4086849"/>
            <a:ext cx="414143" cy="484487"/>
          </a:xfrm>
          <a:prstGeom prst="rect">
            <a:avLst/>
          </a:prstGeom>
          <a:noFill/>
          <a:ln>
            <a:noFill/>
          </a:ln>
          <a:effectLst/>
          <a:extLst/>
        </p:spPr>
      </p:pic>
      <p:grpSp>
        <p:nvGrpSpPr>
          <p:cNvPr id="673" name="Group 672"/>
          <p:cNvGrpSpPr/>
          <p:nvPr/>
        </p:nvGrpSpPr>
        <p:grpSpPr>
          <a:xfrm>
            <a:off x="9915227" y="4098073"/>
            <a:ext cx="429194" cy="484456"/>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91391" tIns="45694" rIns="91391" bIns="45694" numCol="1" anchor="t" anchorCtr="0" compatLnSpc="1">
              <a:prstTxWarp prst="textNoShape">
                <a:avLst/>
              </a:prstTxWarp>
            </a:bodyPr>
            <a:lstStyle/>
            <a:p>
              <a:pPr defTabSz="932105"/>
              <a:r>
                <a:rPr lang="en-US" sz="1799"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grpSp>
      <p:grpSp>
        <p:nvGrpSpPr>
          <p:cNvPr id="676" name="Group 25"/>
          <p:cNvGrpSpPr>
            <a:grpSpLocks noChangeAspect="1"/>
          </p:cNvGrpSpPr>
          <p:nvPr/>
        </p:nvGrpSpPr>
        <p:grpSpPr bwMode="auto">
          <a:xfrm>
            <a:off x="8375698" y="5747213"/>
            <a:ext cx="1578794" cy="191325"/>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300914" y="4133642"/>
            <a:ext cx="694718" cy="426538"/>
          </a:xfrm>
          <a:prstGeom prst="rect">
            <a:avLst/>
          </a:prstGeom>
        </p:spPr>
      </p:pic>
      <p:grpSp>
        <p:nvGrpSpPr>
          <p:cNvPr id="692" name="Group 691"/>
          <p:cNvGrpSpPr>
            <a:grpSpLocks noChangeAspect="1"/>
          </p:cNvGrpSpPr>
          <p:nvPr/>
        </p:nvGrpSpPr>
        <p:grpSpPr>
          <a:xfrm>
            <a:off x="8497332" y="4745329"/>
            <a:ext cx="401514" cy="566699"/>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Tree>
    <p:extLst>
      <p:ext uri="{BB962C8B-B14F-4D97-AF65-F5344CB8AC3E}">
        <p14:creationId xmlns:p14="http://schemas.microsoft.com/office/powerpoint/2010/main" val="976645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Windows Platform</a:t>
            </a:r>
            <a:endParaRPr lang="en-US" dirty="0"/>
          </a:p>
        </p:txBody>
      </p:sp>
      <p:sp>
        <p:nvSpPr>
          <p:cNvPr id="9" name="Subtitle 4"/>
          <p:cNvSpPr>
            <a:spLocks noGrp="1"/>
          </p:cNvSpPr>
          <p:nvPr>
            <p:ph type="subTitle" idx="1"/>
          </p:nvPr>
        </p:nvSpPr>
        <p:spPr/>
        <p:txBody>
          <a:bodyPr/>
          <a:lstStyle/>
          <a:p>
            <a:pPr lvl="0"/>
            <a:r>
              <a:rPr lang="en-US" sz="2800" dirty="0"/>
              <a:t>Getting started with Mobile development with Office 365</a:t>
            </a:r>
            <a:endParaRPr lang="en-US" dirty="0"/>
          </a:p>
        </p:txBody>
      </p:sp>
    </p:spTree>
    <p:extLst>
      <p:ext uri="{BB962C8B-B14F-4D97-AF65-F5344CB8AC3E}">
        <p14:creationId xmlns:p14="http://schemas.microsoft.com/office/powerpoint/2010/main" val="256752069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Universal</a:t>
            </a:r>
            <a:r>
              <a:rPr lang="en-US" baseline="0" dirty="0" smtClean="0"/>
              <a:t> App project template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1241"/>
          <a:stretch/>
        </p:blipFill>
        <p:spPr>
          <a:xfrm>
            <a:off x="1740534" y="1341512"/>
            <a:ext cx="8646056" cy="4704424"/>
          </a:xfrm>
          <a:prstGeom prst="rect">
            <a:avLst/>
          </a:prstGeom>
        </p:spPr>
      </p:pic>
    </p:spTree>
    <p:extLst>
      <p:ext uri="{BB962C8B-B14F-4D97-AF65-F5344CB8AC3E}">
        <p14:creationId xmlns:p14="http://schemas.microsoft.com/office/powerpoint/2010/main" val="1511380963"/>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8.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Chakkaradeep (Chaks) Chinnakonda Chandran</DisplayName>
        <AccountId>285</AccountId>
        <AccountType/>
      </UserInfo>
    </SharedWithUsers>
  </documentManagement>
</p:properties>
</file>

<file path=customXml/itemProps1.xml><?xml version="1.0" encoding="utf-8"?>
<ds:datastoreItem xmlns:ds="http://schemas.openxmlformats.org/officeDocument/2006/customXml" ds:itemID="{1B6D018A-B68C-4382-B334-319055AF8637}">
  <ds:schemaRefs>
    <ds:schemaRef ds:uri="http://schemas.microsoft.com/sharepoint/v3/contenttype/forms"/>
  </ds:schemaRefs>
</ds:datastoreItem>
</file>

<file path=customXml/itemProps2.xml><?xml version="1.0" encoding="utf-8"?>
<ds:datastoreItem xmlns:ds="http://schemas.openxmlformats.org/officeDocument/2006/customXml" ds:itemID="{890F2F74-9098-42B9-BEE7-84AD4E57FD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E2C87EC-C796-48CF-A1ED-51EC3C3FFFA2}">
  <ds:schemaRefs>
    <ds:schemaRef ds:uri="http://schemas.microsoft.com/office/2006/metadata/properties"/>
    <ds:schemaRef ds:uri="http://purl.org/dc/dcmitype/"/>
    <ds:schemaRef ds:uri="http://www.w3.org/XML/1998/namespace"/>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5fad15d0-477e-40da-a20d-40d4ca777cbd"/>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1433</Words>
  <Application>Microsoft Office PowerPoint</Application>
  <PresentationFormat>Custom</PresentationFormat>
  <Paragraphs>236</Paragraphs>
  <Slides>44</Slides>
  <Notes>5</Notes>
  <HiddenSlides>1</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44</vt:i4>
      </vt:variant>
    </vt:vector>
  </HeadingPairs>
  <TitlesOfParts>
    <vt:vector size="62" baseType="lpstr">
      <vt:lpstr>Arial</vt:lpstr>
      <vt:lpstr>Calibri</vt:lpstr>
      <vt:lpstr>Consolas</vt:lpstr>
      <vt:lpstr>Courier New</vt:lpstr>
      <vt:lpstr>Lucida Console</vt:lpstr>
      <vt:lpstr>Segoe UI</vt:lpstr>
      <vt:lpstr>Segoe UI Light</vt:lpstr>
      <vt:lpstr>Segoe UI Semibold</vt:lpstr>
      <vt:lpstr>Segoe UI Semilight</vt:lpstr>
      <vt:lpstr>Wingdings</vt:lpstr>
      <vt:lpstr>5-30055_Office Template 2012 - 16x9 - White Background</vt:lpstr>
      <vt:lpstr>TechEd 2014 Dk Blue</vt:lpstr>
      <vt:lpstr>1_Metro Presentation</vt:lpstr>
      <vt:lpstr>2_Metro Presentation</vt:lpstr>
      <vt:lpstr>1_TEE14 Speaker PPT Template</vt:lpstr>
      <vt:lpstr>TEE14 Speaker PPT Template</vt:lpstr>
      <vt:lpstr>3_Metro Presentation</vt:lpstr>
      <vt:lpstr>2_TEE14 Speaker PPT Template</vt:lpstr>
      <vt:lpstr>Office 365 Development</vt:lpstr>
      <vt:lpstr>Course Agenda</vt:lpstr>
      <vt:lpstr>Getting started with Mobile development with Office 365</vt:lpstr>
      <vt:lpstr>Agenda </vt:lpstr>
      <vt:lpstr>Intro</vt:lpstr>
      <vt:lpstr>Choices for Mobile Development</vt:lpstr>
      <vt:lpstr>Vision</vt:lpstr>
      <vt:lpstr>Windows Platform</vt:lpstr>
      <vt:lpstr>Universal App project template</vt:lpstr>
      <vt:lpstr>Adding Connected Services</vt:lpstr>
      <vt:lpstr>Connected Services Permissions</vt:lpstr>
      <vt:lpstr>“Client” object constructor example</vt:lpstr>
      <vt:lpstr>Authentication UI</vt:lpstr>
      <vt:lpstr>Office 365 Service Communication</vt:lpstr>
      <vt:lpstr>PowerPoint Presentation</vt:lpstr>
      <vt:lpstr>Native Platforms</vt:lpstr>
      <vt:lpstr>Getting Started with the Android SDK</vt:lpstr>
      <vt:lpstr>The New Android Platform IDE</vt:lpstr>
      <vt:lpstr>Office 365 SDK for Android</vt:lpstr>
      <vt:lpstr>PowerPoint Presentation</vt:lpstr>
      <vt:lpstr>Developing for iOS</vt:lpstr>
      <vt:lpstr>Office 365 SDK for iOS</vt:lpstr>
      <vt:lpstr>PowerPoint Presentation</vt:lpstr>
      <vt:lpstr>Multi-platform</vt:lpstr>
      <vt:lpstr>What is a Hybrid App?</vt:lpstr>
      <vt:lpstr>What is Cordova?</vt:lpstr>
      <vt:lpstr>Multi-Device Hybrid Apps for Visual Studio</vt:lpstr>
      <vt:lpstr>Creating a Cordova App</vt:lpstr>
      <vt:lpstr>Debugging with Ripple</vt:lpstr>
      <vt:lpstr>Debugging with Windows Phone</vt:lpstr>
      <vt:lpstr>PowerPoint Presentation</vt:lpstr>
      <vt:lpstr>What is Xamarin?</vt:lpstr>
      <vt:lpstr>Evolution of the Xamarin Platform</vt:lpstr>
      <vt:lpstr>Xamarin Setup</vt:lpstr>
      <vt:lpstr>Creating an Android App Project</vt:lpstr>
      <vt:lpstr>Android Layouts</vt:lpstr>
      <vt:lpstr>Adding Connected Services</vt:lpstr>
      <vt:lpstr>C# Code to Authenticate the User</vt:lpstr>
      <vt:lpstr>Authentication Flow</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2014-06-20T16:01:45Z</dcterms:created>
  <dcterms:modified xsi:type="dcterms:W3CDTF">2015-02-13T12:17:05Z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IsMyDocuments">
    <vt:bool>true</vt:bool>
  </property>
  <property fmtid="{D5CDD505-2E9C-101B-9397-08002B2CF9AE}" pid="4" name="DocVizMetadataToken">
    <vt:lpwstr>300x161x1</vt:lpwstr>
  </property>
</Properties>
</file>